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6"/>
  </p:notesMasterIdLst>
  <p:sldIdLst>
    <p:sldId id="258" r:id="rId2"/>
    <p:sldId id="383" r:id="rId3"/>
    <p:sldId id="384" r:id="rId4"/>
    <p:sldId id="262" r:id="rId5"/>
    <p:sldId id="261" r:id="rId6"/>
    <p:sldId id="385" r:id="rId7"/>
    <p:sldId id="386" r:id="rId8"/>
    <p:sldId id="387" r:id="rId9"/>
    <p:sldId id="388" r:id="rId10"/>
    <p:sldId id="389" r:id="rId11"/>
    <p:sldId id="390" r:id="rId12"/>
    <p:sldId id="391" r:id="rId13"/>
    <p:sldId id="392" r:id="rId14"/>
    <p:sldId id="39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569659B-A27F-4E0F-95A2-FE6EBF613FEE}">
          <p14:sldIdLst>
            <p14:sldId id="258"/>
            <p14:sldId id="383"/>
            <p14:sldId id="384"/>
            <p14:sldId id="262"/>
            <p14:sldId id="261"/>
            <p14:sldId id="385"/>
            <p14:sldId id="386"/>
            <p14:sldId id="387"/>
            <p14:sldId id="388"/>
            <p14:sldId id="389"/>
            <p14:sldId id="390"/>
            <p14:sldId id="391"/>
            <p14:sldId id="392"/>
            <p14:sldId id="39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B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150" autoAdjust="0"/>
    <p:restoredTop sz="94660"/>
  </p:normalViewPr>
  <p:slideViewPr>
    <p:cSldViewPr snapToGrid="0">
      <p:cViewPr varScale="1">
        <p:scale>
          <a:sx n="72" d="100"/>
          <a:sy n="72" d="100"/>
        </p:scale>
        <p:origin x="16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67A2EA-64C6-4390-BFB0-BF3792FB84A6}" type="datetimeFigureOut">
              <a:rPr lang="en-US" smtClean="0"/>
              <a:t>2/23/2020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B08D30-E0F5-4103-8846-CF672703E825}" type="slidenum">
              <a:rPr lang="en-US" smtClean="0"/>
              <a:t>‹#›</a:t>
            </a:fld>
            <a:endParaRPr lang="en-US"/>
          </a:p>
        </p:txBody>
      </p:sp>
    </p:spTree>
    <p:extLst>
      <p:ext uri="{BB962C8B-B14F-4D97-AF65-F5344CB8AC3E}">
        <p14:creationId xmlns:p14="http://schemas.microsoft.com/office/powerpoint/2010/main" val="2171420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EC6DF0-F724-4FDD-AA58-53A64EFDFFBD}" type="slidenum">
              <a:rPr lang="en-US" smtClean="0"/>
              <a:t>2</a:t>
            </a:fld>
            <a:endParaRPr lang="en-US" dirty="0"/>
          </a:p>
        </p:txBody>
      </p:sp>
    </p:spTree>
    <p:extLst>
      <p:ext uri="{BB962C8B-B14F-4D97-AF65-F5344CB8AC3E}">
        <p14:creationId xmlns:p14="http://schemas.microsoft.com/office/powerpoint/2010/main" val="906516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296445-87F4-42C7-AEEA-EDEA9D35F46A}" type="datetimeFigureOut">
              <a:rPr lang="en-US" smtClean="0"/>
              <a:t>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38F8C-C3B4-4388-BFAA-5B7E7F4F16D8}" type="slidenum">
              <a:rPr lang="en-US" smtClean="0"/>
              <a:t>‹#›</a:t>
            </a:fld>
            <a:endParaRPr lang="en-US"/>
          </a:p>
        </p:txBody>
      </p:sp>
    </p:spTree>
    <p:extLst>
      <p:ext uri="{BB962C8B-B14F-4D97-AF65-F5344CB8AC3E}">
        <p14:creationId xmlns:p14="http://schemas.microsoft.com/office/powerpoint/2010/main" val="1608782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296445-87F4-42C7-AEEA-EDEA9D35F46A}" type="datetimeFigureOut">
              <a:rPr lang="en-US" smtClean="0"/>
              <a:t>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38F8C-C3B4-4388-BFAA-5B7E7F4F16D8}" type="slidenum">
              <a:rPr lang="en-US" smtClean="0"/>
              <a:t>‹#›</a:t>
            </a:fld>
            <a:endParaRPr lang="en-US"/>
          </a:p>
        </p:txBody>
      </p:sp>
    </p:spTree>
    <p:extLst>
      <p:ext uri="{BB962C8B-B14F-4D97-AF65-F5344CB8AC3E}">
        <p14:creationId xmlns:p14="http://schemas.microsoft.com/office/powerpoint/2010/main" val="3841460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296445-87F4-42C7-AEEA-EDEA9D35F46A}" type="datetimeFigureOut">
              <a:rPr lang="en-US" smtClean="0"/>
              <a:t>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38F8C-C3B4-4388-BFAA-5B7E7F4F16D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402136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296445-87F4-42C7-AEEA-EDEA9D35F46A}" type="datetimeFigureOut">
              <a:rPr lang="en-US" smtClean="0"/>
              <a:t>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38F8C-C3B4-4388-BFAA-5B7E7F4F16D8}" type="slidenum">
              <a:rPr lang="en-US" smtClean="0"/>
              <a:t>‹#›</a:t>
            </a:fld>
            <a:endParaRPr lang="en-US"/>
          </a:p>
        </p:txBody>
      </p:sp>
    </p:spTree>
    <p:extLst>
      <p:ext uri="{BB962C8B-B14F-4D97-AF65-F5344CB8AC3E}">
        <p14:creationId xmlns:p14="http://schemas.microsoft.com/office/powerpoint/2010/main" val="34104041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296445-87F4-42C7-AEEA-EDEA9D35F46A}" type="datetimeFigureOut">
              <a:rPr lang="en-US" smtClean="0"/>
              <a:t>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38F8C-C3B4-4388-BFAA-5B7E7F4F16D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579868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296445-87F4-42C7-AEEA-EDEA9D35F46A}" type="datetimeFigureOut">
              <a:rPr lang="en-US" smtClean="0"/>
              <a:t>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38F8C-C3B4-4388-BFAA-5B7E7F4F16D8}" type="slidenum">
              <a:rPr lang="en-US" smtClean="0"/>
              <a:t>‹#›</a:t>
            </a:fld>
            <a:endParaRPr lang="en-US"/>
          </a:p>
        </p:txBody>
      </p:sp>
    </p:spTree>
    <p:extLst>
      <p:ext uri="{BB962C8B-B14F-4D97-AF65-F5344CB8AC3E}">
        <p14:creationId xmlns:p14="http://schemas.microsoft.com/office/powerpoint/2010/main" val="4788050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296445-87F4-42C7-AEEA-EDEA9D35F46A}" type="datetimeFigureOut">
              <a:rPr lang="en-US" smtClean="0"/>
              <a:t>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38F8C-C3B4-4388-BFAA-5B7E7F4F16D8}" type="slidenum">
              <a:rPr lang="en-US" smtClean="0"/>
              <a:t>‹#›</a:t>
            </a:fld>
            <a:endParaRPr lang="en-US"/>
          </a:p>
        </p:txBody>
      </p:sp>
    </p:spTree>
    <p:extLst>
      <p:ext uri="{BB962C8B-B14F-4D97-AF65-F5344CB8AC3E}">
        <p14:creationId xmlns:p14="http://schemas.microsoft.com/office/powerpoint/2010/main" val="41265207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296445-87F4-42C7-AEEA-EDEA9D35F46A}" type="datetimeFigureOut">
              <a:rPr lang="en-US" smtClean="0"/>
              <a:t>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38F8C-C3B4-4388-BFAA-5B7E7F4F16D8}" type="slidenum">
              <a:rPr lang="en-US" smtClean="0"/>
              <a:t>‹#›</a:t>
            </a:fld>
            <a:endParaRPr lang="en-US"/>
          </a:p>
        </p:txBody>
      </p:sp>
    </p:spTree>
    <p:extLst>
      <p:ext uri="{BB962C8B-B14F-4D97-AF65-F5344CB8AC3E}">
        <p14:creationId xmlns:p14="http://schemas.microsoft.com/office/powerpoint/2010/main" val="4256094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296445-87F4-42C7-AEEA-EDEA9D35F46A}" type="datetimeFigureOut">
              <a:rPr lang="en-US" smtClean="0"/>
              <a:t>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38F8C-C3B4-4388-BFAA-5B7E7F4F16D8}" type="slidenum">
              <a:rPr lang="en-US" smtClean="0"/>
              <a:t>‹#›</a:t>
            </a:fld>
            <a:endParaRPr lang="en-US"/>
          </a:p>
        </p:txBody>
      </p:sp>
    </p:spTree>
    <p:extLst>
      <p:ext uri="{BB962C8B-B14F-4D97-AF65-F5344CB8AC3E}">
        <p14:creationId xmlns:p14="http://schemas.microsoft.com/office/powerpoint/2010/main" val="774604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296445-87F4-42C7-AEEA-EDEA9D35F46A}" type="datetimeFigureOut">
              <a:rPr lang="en-US" smtClean="0"/>
              <a:t>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38F8C-C3B4-4388-BFAA-5B7E7F4F16D8}" type="slidenum">
              <a:rPr lang="en-US" smtClean="0"/>
              <a:t>‹#›</a:t>
            </a:fld>
            <a:endParaRPr lang="en-US"/>
          </a:p>
        </p:txBody>
      </p:sp>
    </p:spTree>
    <p:extLst>
      <p:ext uri="{BB962C8B-B14F-4D97-AF65-F5344CB8AC3E}">
        <p14:creationId xmlns:p14="http://schemas.microsoft.com/office/powerpoint/2010/main" val="150407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296445-87F4-42C7-AEEA-EDEA9D35F46A}" type="datetimeFigureOut">
              <a:rPr lang="en-US" smtClean="0"/>
              <a:t>2/23/2020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B38F8C-C3B4-4388-BFAA-5B7E7F4F16D8}" type="slidenum">
              <a:rPr lang="en-US" smtClean="0"/>
              <a:t>‹#›</a:t>
            </a:fld>
            <a:endParaRPr lang="en-US"/>
          </a:p>
        </p:txBody>
      </p:sp>
    </p:spTree>
    <p:extLst>
      <p:ext uri="{BB962C8B-B14F-4D97-AF65-F5344CB8AC3E}">
        <p14:creationId xmlns:p14="http://schemas.microsoft.com/office/powerpoint/2010/main" val="1570179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296445-87F4-42C7-AEEA-EDEA9D35F46A}" type="datetimeFigureOut">
              <a:rPr lang="en-US" smtClean="0"/>
              <a:t>2/23/2020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B38F8C-C3B4-4388-BFAA-5B7E7F4F16D8}" type="slidenum">
              <a:rPr lang="en-US" smtClean="0"/>
              <a:t>‹#›</a:t>
            </a:fld>
            <a:endParaRPr lang="en-US"/>
          </a:p>
        </p:txBody>
      </p:sp>
    </p:spTree>
    <p:extLst>
      <p:ext uri="{BB962C8B-B14F-4D97-AF65-F5344CB8AC3E}">
        <p14:creationId xmlns:p14="http://schemas.microsoft.com/office/powerpoint/2010/main" val="386770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296445-87F4-42C7-AEEA-EDEA9D35F46A}" type="datetimeFigureOut">
              <a:rPr lang="en-US" smtClean="0"/>
              <a:t>2/23/2020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B38F8C-C3B4-4388-BFAA-5B7E7F4F16D8}" type="slidenum">
              <a:rPr lang="en-US" smtClean="0"/>
              <a:t>‹#›</a:t>
            </a:fld>
            <a:endParaRPr lang="en-US"/>
          </a:p>
        </p:txBody>
      </p:sp>
    </p:spTree>
    <p:extLst>
      <p:ext uri="{BB962C8B-B14F-4D97-AF65-F5344CB8AC3E}">
        <p14:creationId xmlns:p14="http://schemas.microsoft.com/office/powerpoint/2010/main" val="679732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296445-87F4-42C7-AEEA-EDEA9D35F46A}" type="datetimeFigureOut">
              <a:rPr lang="en-US" smtClean="0"/>
              <a:t>2/23/2020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B38F8C-C3B4-4388-BFAA-5B7E7F4F16D8}" type="slidenum">
              <a:rPr lang="en-US" smtClean="0"/>
              <a:t>‹#›</a:t>
            </a:fld>
            <a:endParaRPr lang="en-US"/>
          </a:p>
        </p:txBody>
      </p:sp>
    </p:spTree>
    <p:extLst>
      <p:ext uri="{BB962C8B-B14F-4D97-AF65-F5344CB8AC3E}">
        <p14:creationId xmlns:p14="http://schemas.microsoft.com/office/powerpoint/2010/main" val="2985164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296445-87F4-42C7-AEEA-EDEA9D35F46A}" type="datetimeFigureOut">
              <a:rPr lang="en-US" smtClean="0"/>
              <a:t>2/23/2020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B38F8C-C3B4-4388-BFAA-5B7E7F4F16D8}" type="slidenum">
              <a:rPr lang="en-US" smtClean="0"/>
              <a:t>‹#›</a:t>
            </a:fld>
            <a:endParaRPr lang="en-US"/>
          </a:p>
        </p:txBody>
      </p:sp>
    </p:spTree>
    <p:extLst>
      <p:ext uri="{BB962C8B-B14F-4D97-AF65-F5344CB8AC3E}">
        <p14:creationId xmlns:p14="http://schemas.microsoft.com/office/powerpoint/2010/main" val="253341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B38F8C-C3B4-4388-BFAA-5B7E7F4F16D8}" type="slidenum">
              <a:rPr lang="en-US" smtClean="0"/>
              <a:t>‹#›</a:t>
            </a:fld>
            <a:endParaRPr lang="en-US"/>
          </a:p>
        </p:txBody>
      </p:sp>
      <p:sp>
        <p:nvSpPr>
          <p:cNvPr id="5" name="Date Placeholder 4"/>
          <p:cNvSpPr>
            <a:spLocks noGrp="1"/>
          </p:cNvSpPr>
          <p:nvPr>
            <p:ph type="dt" sz="half" idx="10"/>
          </p:nvPr>
        </p:nvSpPr>
        <p:spPr/>
        <p:txBody>
          <a:bodyPr/>
          <a:lstStyle/>
          <a:p>
            <a:fld id="{63296445-87F4-42C7-AEEA-EDEA9D35F46A}" type="datetimeFigureOut">
              <a:rPr lang="en-US" smtClean="0"/>
              <a:t>2/23/2020</a:t>
            </a:fld>
            <a:endParaRPr lang="en-US"/>
          </a:p>
        </p:txBody>
      </p:sp>
    </p:spTree>
    <p:extLst>
      <p:ext uri="{BB962C8B-B14F-4D97-AF65-F5344CB8AC3E}">
        <p14:creationId xmlns:p14="http://schemas.microsoft.com/office/powerpoint/2010/main" val="2846260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3296445-87F4-42C7-AEEA-EDEA9D35F46A}" type="datetimeFigureOut">
              <a:rPr lang="en-US" smtClean="0"/>
              <a:t>2/23/2020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1B38F8C-C3B4-4388-BFAA-5B7E7F4F16D8}" type="slidenum">
              <a:rPr lang="en-US" smtClean="0"/>
              <a:t>‹#›</a:t>
            </a:fld>
            <a:endParaRPr lang="en-US"/>
          </a:p>
        </p:txBody>
      </p:sp>
    </p:spTree>
    <p:extLst>
      <p:ext uri="{BB962C8B-B14F-4D97-AF65-F5344CB8AC3E}">
        <p14:creationId xmlns:p14="http://schemas.microsoft.com/office/powerpoint/2010/main" val="26814701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9B64268-23C0-490A-8CAF-50B4565A143A}"/>
              </a:ext>
            </a:extLst>
          </p:cNvPr>
          <p:cNvSpPr>
            <a:spLocks noGrp="1"/>
          </p:cNvSpPr>
          <p:nvPr>
            <p:ph type="ctrTitle"/>
          </p:nvPr>
        </p:nvSpPr>
        <p:spPr>
          <a:xfrm>
            <a:off x="1073427" y="1782698"/>
            <a:ext cx="8454886" cy="1646302"/>
          </a:xfrm>
        </p:spPr>
        <p:txBody>
          <a:bodyPr/>
          <a:lstStyle/>
          <a:p>
            <a:pPr algn="ctr"/>
            <a:r>
              <a:rPr lang="en-US" sz="4400" b="1" i="1" dirty="0">
                <a:solidFill>
                  <a:schemeClr val="accent2">
                    <a:lumMod val="75000"/>
                  </a:schemeClr>
                </a:solidFill>
              </a:rPr>
              <a:t>Human Resources Management Audits From Agencies</a:t>
            </a:r>
          </a:p>
        </p:txBody>
      </p:sp>
      <p:sp>
        <p:nvSpPr>
          <p:cNvPr id="7" name="Subtitle 6">
            <a:extLst>
              <a:ext uri="{FF2B5EF4-FFF2-40B4-BE49-F238E27FC236}">
                <a16:creationId xmlns:a16="http://schemas.microsoft.com/office/drawing/2014/main" id="{416D4E56-FA2D-444C-BFA0-E439D56C0CD5}"/>
              </a:ext>
            </a:extLst>
          </p:cNvPr>
          <p:cNvSpPr>
            <a:spLocks noGrp="1"/>
          </p:cNvSpPr>
          <p:nvPr>
            <p:ph type="subTitle" idx="1"/>
          </p:nvPr>
        </p:nvSpPr>
        <p:spPr>
          <a:xfrm>
            <a:off x="127320" y="4359964"/>
            <a:ext cx="10408157" cy="2498035"/>
          </a:xfrm>
        </p:spPr>
        <p:txBody>
          <a:bodyPr>
            <a:noAutofit/>
          </a:bodyPr>
          <a:lstStyle/>
          <a:p>
            <a:pPr algn="ctr"/>
            <a:r>
              <a:rPr lang="en-US" sz="2400" b="1" dirty="0">
                <a:solidFill>
                  <a:schemeClr val="tx1"/>
                </a:solidFill>
              </a:rPr>
              <a:t>Presented By</a:t>
            </a:r>
          </a:p>
          <a:p>
            <a:pPr algn="ctr"/>
            <a:r>
              <a:rPr lang="en-US" sz="2400" b="1" dirty="0">
                <a:solidFill>
                  <a:schemeClr val="tx1"/>
                </a:solidFill>
              </a:rPr>
              <a:t>Donna Gabel, Executive Director and </a:t>
            </a:r>
          </a:p>
          <a:p>
            <a:pPr algn="ctr"/>
            <a:r>
              <a:rPr lang="en-US" sz="2400" b="1" dirty="0">
                <a:solidFill>
                  <a:schemeClr val="tx1"/>
                </a:solidFill>
              </a:rPr>
              <a:t>Stephanie Kendrick, Human Resources Manager</a:t>
            </a:r>
          </a:p>
          <a:p>
            <a:pPr algn="ctr"/>
            <a:r>
              <a:rPr lang="en-US" sz="2400" b="1" dirty="0">
                <a:solidFill>
                  <a:schemeClr val="tx1"/>
                </a:solidFill>
              </a:rPr>
              <a:t>Alexander City Housing Authority</a:t>
            </a:r>
          </a:p>
          <a:p>
            <a:pPr algn="ctr"/>
            <a:r>
              <a:rPr lang="en-US" sz="2400" b="1" dirty="0">
                <a:solidFill>
                  <a:schemeClr val="tx1"/>
                </a:solidFill>
              </a:rPr>
              <a:t>Alexander City, AL</a:t>
            </a:r>
          </a:p>
        </p:txBody>
      </p:sp>
      <p:pic>
        <p:nvPicPr>
          <p:cNvPr id="13" name="Picture 12" descr="A close up of a logo&#10;&#10;Description automatically generated">
            <a:extLst>
              <a:ext uri="{FF2B5EF4-FFF2-40B4-BE49-F238E27FC236}">
                <a16:creationId xmlns:a16="http://schemas.microsoft.com/office/drawing/2014/main" id="{3F777986-11DD-40B0-A9BF-01D973720C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332" y="136199"/>
            <a:ext cx="4413295" cy="1543110"/>
          </a:xfrm>
          <a:prstGeom prst="rect">
            <a:avLst/>
          </a:prstGeom>
        </p:spPr>
      </p:pic>
    </p:spTree>
    <p:extLst>
      <p:ext uri="{BB962C8B-B14F-4D97-AF65-F5344CB8AC3E}">
        <p14:creationId xmlns:p14="http://schemas.microsoft.com/office/powerpoint/2010/main" val="4026708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543E00-1710-40EC-89BA-D597AEDF39E0}"/>
              </a:ext>
            </a:extLst>
          </p:cNvPr>
          <p:cNvSpPr txBox="1"/>
          <p:nvPr/>
        </p:nvSpPr>
        <p:spPr>
          <a:xfrm>
            <a:off x="670997" y="612844"/>
            <a:ext cx="8993529" cy="4893647"/>
          </a:xfrm>
          <a:prstGeom prst="rect">
            <a:avLst/>
          </a:prstGeom>
          <a:noFill/>
        </p:spPr>
        <p:txBody>
          <a:bodyPr wrap="square" rtlCol="0">
            <a:spAutoFit/>
          </a:bodyPr>
          <a:lstStyle/>
          <a:p>
            <a:pPr algn="ctr"/>
            <a:r>
              <a:rPr lang="en-US" sz="3600" b="1" dirty="0">
                <a:solidFill>
                  <a:srgbClr val="C00000"/>
                </a:solidFill>
              </a:rPr>
              <a:t>DOL Issues / Concerns</a:t>
            </a:r>
          </a:p>
          <a:p>
            <a:pPr marL="571500" indent="-571500">
              <a:buFont typeface="Wingdings" panose="05000000000000000000" pitchFamily="2" charset="2"/>
              <a:buChar char="Ø"/>
            </a:pPr>
            <a:endParaRPr lang="en-US" sz="2400" b="1" dirty="0">
              <a:solidFill>
                <a:srgbClr val="C00000"/>
              </a:solidFill>
            </a:endParaRPr>
          </a:p>
          <a:p>
            <a:pPr marL="571500" indent="-571500">
              <a:buFont typeface="Wingdings" panose="05000000000000000000" pitchFamily="2" charset="2"/>
              <a:buChar char="Ø"/>
            </a:pPr>
            <a:r>
              <a:rPr lang="en-US" sz="2400" b="1" dirty="0">
                <a:solidFill>
                  <a:srgbClr val="002060"/>
                </a:solidFill>
              </a:rPr>
              <a:t>Overtime</a:t>
            </a:r>
          </a:p>
          <a:p>
            <a:pPr marL="571500" indent="-571500">
              <a:buFont typeface="Wingdings" panose="05000000000000000000" pitchFamily="2" charset="2"/>
              <a:buChar char="Ø"/>
            </a:pPr>
            <a:r>
              <a:rPr lang="en-US" sz="2400" b="1" dirty="0">
                <a:solidFill>
                  <a:srgbClr val="002060"/>
                </a:solidFill>
              </a:rPr>
              <a:t>Working off the clock</a:t>
            </a:r>
          </a:p>
          <a:p>
            <a:pPr marL="571500" indent="-571500">
              <a:buFont typeface="Wingdings" panose="05000000000000000000" pitchFamily="2" charset="2"/>
              <a:buChar char="Ø"/>
            </a:pPr>
            <a:r>
              <a:rPr lang="en-US" sz="2400" b="1" dirty="0">
                <a:solidFill>
                  <a:srgbClr val="002060"/>
                </a:solidFill>
              </a:rPr>
              <a:t>Records</a:t>
            </a:r>
          </a:p>
          <a:p>
            <a:pPr marL="571500" indent="-571500">
              <a:buFont typeface="Wingdings" panose="05000000000000000000" pitchFamily="2" charset="2"/>
              <a:buChar char="Ø"/>
            </a:pPr>
            <a:r>
              <a:rPr lang="en-US" sz="2400" b="1" dirty="0">
                <a:solidFill>
                  <a:srgbClr val="002060"/>
                </a:solidFill>
              </a:rPr>
              <a:t>Consistency – Watch for discrimination</a:t>
            </a:r>
          </a:p>
          <a:p>
            <a:pPr marL="571500" indent="-571500">
              <a:buFont typeface="Wingdings" panose="05000000000000000000" pitchFamily="2" charset="2"/>
              <a:buChar char="Ø"/>
            </a:pPr>
            <a:r>
              <a:rPr lang="en-US" sz="2400" b="1" dirty="0">
                <a:solidFill>
                  <a:srgbClr val="002060"/>
                </a:solidFill>
              </a:rPr>
              <a:t>HUGE problem – social media restrictions</a:t>
            </a:r>
          </a:p>
          <a:p>
            <a:pPr marL="571500" indent="-571500">
              <a:buFont typeface="Wingdings" panose="05000000000000000000" pitchFamily="2" charset="2"/>
              <a:buChar char="Ø"/>
            </a:pPr>
            <a:r>
              <a:rPr lang="en-US" sz="2400" b="1" dirty="0">
                <a:solidFill>
                  <a:srgbClr val="002060"/>
                </a:solidFill>
              </a:rPr>
              <a:t>Along with the NLRB: free to associate</a:t>
            </a:r>
          </a:p>
          <a:p>
            <a:pPr marL="571500" indent="-571500">
              <a:buFont typeface="Wingdings" panose="05000000000000000000" pitchFamily="2" charset="2"/>
              <a:buChar char="Ø"/>
            </a:pPr>
            <a:r>
              <a:rPr lang="en-US" sz="2400" b="1" dirty="0">
                <a:solidFill>
                  <a:srgbClr val="002060"/>
                </a:solidFill>
              </a:rPr>
              <a:t>NOTIFY YOUR INSURANCE COMPANY OF ANY POTENTIAL CONCERNS!!!!</a:t>
            </a:r>
          </a:p>
          <a:p>
            <a:pPr marL="571500" indent="-571500">
              <a:buFont typeface="Wingdings" panose="05000000000000000000" pitchFamily="2" charset="2"/>
              <a:buChar char="Ø"/>
            </a:pPr>
            <a:endParaRPr lang="en-US" sz="2400" b="1" dirty="0">
              <a:solidFill>
                <a:srgbClr val="002060"/>
              </a:solidFill>
            </a:endParaRPr>
          </a:p>
          <a:p>
            <a:endParaRPr lang="en-US" dirty="0"/>
          </a:p>
          <a:p>
            <a:endParaRPr lang="en-US" dirty="0"/>
          </a:p>
        </p:txBody>
      </p:sp>
    </p:spTree>
    <p:extLst>
      <p:ext uri="{BB962C8B-B14F-4D97-AF65-F5344CB8AC3E}">
        <p14:creationId xmlns:p14="http://schemas.microsoft.com/office/powerpoint/2010/main" val="219797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543E00-1710-40EC-89BA-D597AEDF39E0}"/>
              </a:ext>
            </a:extLst>
          </p:cNvPr>
          <p:cNvSpPr txBox="1"/>
          <p:nvPr/>
        </p:nvSpPr>
        <p:spPr>
          <a:xfrm>
            <a:off x="670997" y="612844"/>
            <a:ext cx="8993529" cy="6001643"/>
          </a:xfrm>
          <a:prstGeom prst="rect">
            <a:avLst/>
          </a:prstGeom>
          <a:noFill/>
        </p:spPr>
        <p:txBody>
          <a:bodyPr wrap="square" rtlCol="0">
            <a:spAutoFit/>
          </a:bodyPr>
          <a:lstStyle/>
          <a:p>
            <a:pPr algn="ctr"/>
            <a:r>
              <a:rPr lang="en-US" sz="3600" b="1" dirty="0">
                <a:solidFill>
                  <a:srgbClr val="C00000"/>
                </a:solidFill>
              </a:rPr>
              <a:t>EEOC &amp; DOJ Issues / Concerns</a:t>
            </a:r>
          </a:p>
          <a:p>
            <a:pPr marL="571500" indent="-571500">
              <a:buFont typeface="Wingdings" panose="05000000000000000000" pitchFamily="2" charset="2"/>
              <a:buChar char="Ø"/>
            </a:pPr>
            <a:endParaRPr lang="en-US" sz="2400" b="1" dirty="0">
              <a:solidFill>
                <a:srgbClr val="C00000"/>
              </a:solidFill>
            </a:endParaRPr>
          </a:p>
          <a:p>
            <a:pPr marL="571500" indent="-571500">
              <a:buFont typeface="Wingdings" panose="05000000000000000000" pitchFamily="2" charset="2"/>
              <a:buChar char="Ø"/>
            </a:pPr>
            <a:r>
              <a:rPr lang="en-US" sz="2400" b="1" dirty="0">
                <a:solidFill>
                  <a:srgbClr val="002060"/>
                </a:solidFill>
              </a:rPr>
              <a:t>Looking for:</a:t>
            </a:r>
          </a:p>
          <a:p>
            <a:pPr marL="1028700" lvl="1" indent="-571500">
              <a:buFont typeface="Wingdings" panose="05000000000000000000" pitchFamily="2" charset="2"/>
              <a:buChar char="Ø"/>
            </a:pPr>
            <a:r>
              <a:rPr lang="en-US" sz="2400" b="1" dirty="0">
                <a:solidFill>
                  <a:srgbClr val="002060"/>
                </a:solidFill>
              </a:rPr>
              <a:t>Discrimination</a:t>
            </a:r>
          </a:p>
          <a:p>
            <a:pPr marL="1028700" lvl="1" indent="-571500">
              <a:buFont typeface="Wingdings" panose="05000000000000000000" pitchFamily="2" charset="2"/>
              <a:buChar char="Ø"/>
            </a:pPr>
            <a:r>
              <a:rPr lang="en-US" sz="2400" b="1" dirty="0">
                <a:solidFill>
                  <a:srgbClr val="002060"/>
                </a:solidFill>
              </a:rPr>
              <a:t>Retaliation</a:t>
            </a:r>
          </a:p>
          <a:p>
            <a:pPr marL="1028700" lvl="1" indent="-571500">
              <a:buFont typeface="Wingdings" panose="05000000000000000000" pitchFamily="2" charset="2"/>
              <a:buChar char="Ø"/>
            </a:pPr>
            <a:r>
              <a:rPr lang="en-US" sz="2400" b="1" dirty="0">
                <a:solidFill>
                  <a:srgbClr val="002060"/>
                </a:solidFill>
              </a:rPr>
              <a:t>Disparate Impact</a:t>
            </a:r>
          </a:p>
          <a:p>
            <a:pPr marL="1028700" lvl="1" indent="-571500">
              <a:buFont typeface="Wingdings" panose="05000000000000000000" pitchFamily="2" charset="2"/>
              <a:buChar char="Ø"/>
            </a:pPr>
            <a:r>
              <a:rPr lang="en-US" sz="2400" b="1" dirty="0">
                <a:solidFill>
                  <a:srgbClr val="002060"/>
                </a:solidFill>
              </a:rPr>
              <a:t>Complaints</a:t>
            </a:r>
          </a:p>
          <a:p>
            <a:pPr marL="571500" indent="-571500">
              <a:buFont typeface="Wingdings" panose="05000000000000000000" pitchFamily="2" charset="2"/>
              <a:buChar char="Ø"/>
            </a:pPr>
            <a:endParaRPr lang="en-US" sz="2400" b="1" dirty="0">
              <a:solidFill>
                <a:srgbClr val="002060"/>
              </a:solidFill>
            </a:endParaRPr>
          </a:p>
          <a:p>
            <a:pPr marL="571500" indent="-571500">
              <a:buFont typeface="Wingdings" panose="05000000000000000000" pitchFamily="2" charset="2"/>
              <a:buChar char="Ø"/>
            </a:pPr>
            <a:r>
              <a:rPr lang="en-US" sz="2400" b="1" dirty="0">
                <a:solidFill>
                  <a:srgbClr val="002060"/>
                </a:solidFill>
              </a:rPr>
              <a:t>Consistency between departments?</a:t>
            </a:r>
          </a:p>
          <a:p>
            <a:pPr marL="571500" indent="-571500">
              <a:buFont typeface="Wingdings" panose="05000000000000000000" pitchFamily="2" charset="2"/>
              <a:buChar char="Ø"/>
            </a:pPr>
            <a:endParaRPr lang="en-US" sz="2400" b="1" dirty="0">
              <a:solidFill>
                <a:srgbClr val="002060"/>
              </a:solidFill>
            </a:endParaRPr>
          </a:p>
          <a:p>
            <a:pPr marL="571500" indent="-571500">
              <a:buFont typeface="Wingdings" panose="05000000000000000000" pitchFamily="2" charset="2"/>
              <a:buChar char="Ø"/>
            </a:pPr>
            <a:r>
              <a:rPr lang="en-US" sz="2400" b="1" dirty="0">
                <a:solidFill>
                  <a:srgbClr val="002060"/>
                </a:solidFill>
              </a:rPr>
              <a:t>Employment Applications:</a:t>
            </a:r>
          </a:p>
          <a:p>
            <a:pPr marL="1028700" lvl="1" indent="-571500">
              <a:buFont typeface="Wingdings" panose="05000000000000000000" pitchFamily="2" charset="2"/>
              <a:buChar char="Ø"/>
            </a:pPr>
            <a:r>
              <a:rPr lang="en-US" sz="2400" b="1" dirty="0">
                <a:solidFill>
                  <a:srgbClr val="002060"/>
                </a:solidFill>
              </a:rPr>
              <a:t>Can’t ask for previous salary</a:t>
            </a:r>
          </a:p>
          <a:p>
            <a:pPr marL="1028700" lvl="1" indent="-571500">
              <a:buFont typeface="Wingdings" panose="05000000000000000000" pitchFamily="2" charset="2"/>
              <a:buChar char="Ø"/>
            </a:pPr>
            <a:r>
              <a:rPr lang="en-US" sz="2400" b="1" dirty="0">
                <a:solidFill>
                  <a:srgbClr val="002060"/>
                </a:solidFill>
              </a:rPr>
              <a:t>Can’t ask what pay you expect</a:t>
            </a:r>
          </a:p>
          <a:p>
            <a:pPr marL="571500" indent="-571500">
              <a:buFont typeface="Wingdings" panose="05000000000000000000" pitchFamily="2" charset="2"/>
              <a:buChar char="Ø"/>
            </a:pPr>
            <a:endParaRPr lang="en-US" sz="2400" b="1" dirty="0">
              <a:solidFill>
                <a:srgbClr val="002060"/>
              </a:solidFill>
            </a:endParaRPr>
          </a:p>
          <a:p>
            <a:endParaRPr lang="en-US" dirty="0"/>
          </a:p>
          <a:p>
            <a:endParaRPr lang="en-US" dirty="0"/>
          </a:p>
        </p:txBody>
      </p:sp>
    </p:spTree>
    <p:extLst>
      <p:ext uri="{BB962C8B-B14F-4D97-AF65-F5344CB8AC3E}">
        <p14:creationId xmlns:p14="http://schemas.microsoft.com/office/powerpoint/2010/main" val="3699376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4" name="Straight Connector 1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4" name="Rectangle 2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08C06D81-9A18-4FC8-AFCB-C23FF629599F}"/>
              </a:ext>
            </a:extLst>
          </p:cNvPr>
          <p:cNvSpPr/>
          <p:nvPr/>
        </p:nvSpPr>
        <p:spPr>
          <a:xfrm>
            <a:off x="2248903" y="757271"/>
            <a:ext cx="7691145" cy="523220"/>
          </a:xfrm>
          <a:prstGeom prst="rect">
            <a:avLst/>
          </a:prstGeom>
        </p:spPr>
        <p:txBody>
          <a:bodyPr wrap="square">
            <a:spAutoFit/>
          </a:bodyPr>
          <a:lstStyle/>
          <a:p>
            <a:pPr marL="114300" marR="47625" algn="ctr">
              <a:spcBef>
                <a:spcPts val="0"/>
              </a:spcBef>
              <a:spcAft>
                <a:spcPts val="0"/>
              </a:spcAft>
            </a:pPr>
            <a:r>
              <a:rPr lang="en-US" sz="2800" b="1" dirty="0">
                <a:solidFill>
                  <a:srgbClr val="C00000"/>
                </a:solidFill>
                <a:latin typeface="Arial" panose="020B0604020202020204" pitchFamily="34" charset="0"/>
                <a:ea typeface="Times New Roman" panose="02020603050405020304" pitchFamily="18" charset="0"/>
              </a:rPr>
              <a:t>Internal Labor Audit</a:t>
            </a:r>
            <a:endParaRPr lang="en-US" sz="2800" b="1" dirty="0">
              <a:solidFill>
                <a:srgbClr val="C00000"/>
              </a:solidFill>
              <a:latin typeface="Arial" panose="020B0604020202020204" pitchFamily="34" charset="0"/>
            </a:endParaRPr>
          </a:p>
        </p:txBody>
      </p:sp>
      <p:sp>
        <p:nvSpPr>
          <p:cNvPr id="4" name="Rectangle 3">
            <a:extLst>
              <a:ext uri="{FF2B5EF4-FFF2-40B4-BE49-F238E27FC236}">
                <a16:creationId xmlns:a16="http://schemas.microsoft.com/office/drawing/2014/main" id="{1260997F-187C-4F82-A47B-AC7D4103A8F9}"/>
              </a:ext>
            </a:extLst>
          </p:cNvPr>
          <p:cNvSpPr/>
          <p:nvPr/>
        </p:nvSpPr>
        <p:spPr>
          <a:xfrm>
            <a:off x="1407415" y="2022645"/>
            <a:ext cx="9872830" cy="3046988"/>
          </a:xfrm>
          <a:prstGeom prst="rect">
            <a:avLst/>
          </a:prstGeom>
        </p:spPr>
        <p:txBody>
          <a:bodyPr wrap="square">
            <a:spAutoFit/>
          </a:bodyPr>
          <a:lstStyle/>
          <a:p>
            <a:pPr marL="342900" marR="95250" lvl="0" indent="-342900">
              <a:spcBef>
                <a:spcPts val="0"/>
              </a:spcBef>
              <a:spcAft>
                <a:spcPts val="0"/>
              </a:spcAft>
              <a:buClr>
                <a:srgbClr val="0070C0"/>
              </a:buClr>
              <a:buFont typeface="Wingdings" panose="05000000000000000000" pitchFamily="2" charset="2"/>
              <a:buChar char="q"/>
              <a:tabLst>
                <a:tab pos="457200" algn="l"/>
              </a:tabLst>
            </a:pPr>
            <a:r>
              <a:rPr lang="en-US" sz="2400" b="1" dirty="0">
                <a:solidFill>
                  <a:srgbClr val="002060"/>
                </a:solidFill>
                <a:latin typeface="Arial" panose="020B0604020202020204" pitchFamily="34" charset="0"/>
                <a:ea typeface="Times New Roman" panose="02020603050405020304" pitchFamily="18" charset="0"/>
              </a:rPr>
              <a:t>Work hours consistently applied</a:t>
            </a:r>
          </a:p>
          <a:p>
            <a:pPr marL="342900" marR="95250" lvl="0" indent="-342900">
              <a:spcBef>
                <a:spcPts val="0"/>
              </a:spcBef>
              <a:spcAft>
                <a:spcPts val="0"/>
              </a:spcAft>
              <a:buClr>
                <a:srgbClr val="0070C0"/>
              </a:buClr>
              <a:buFont typeface="Wingdings" panose="05000000000000000000" pitchFamily="2" charset="2"/>
              <a:buChar char="q"/>
              <a:tabLst>
                <a:tab pos="457200" algn="l"/>
              </a:tabLst>
            </a:pPr>
            <a:r>
              <a:rPr lang="en-US" sz="2400" b="1" dirty="0">
                <a:solidFill>
                  <a:srgbClr val="002060"/>
                </a:solidFill>
                <a:latin typeface="Arial" panose="020B0604020202020204" pitchFamily="34" charset="0"/>
                <a:ea typeface="Times New Roman" panose="02020603050405020304" pitchFamily="18" charset="0"/>
              </a:rPr>
              <a:t>Off the clock work</a:t>
            </a:r>
          </a:p>
          <a:p>
            <a:pPr marL="342900" marR="95250" lvl="0" indent="-342900">
              <a:spcBef>
                <a:spcPts val="0"/>
              </a:spcBef>
              <a:spcAft>
                <a:spcPts val="0"/>
              </a:spcAft>
              <a:buClr>
                <a:srgbClr val="0070C0"/>
              </a:buClr>
              <a:buFont typeface="Wingdings" panose="05000000000000000000" pitchFamily="2" charset="2"/>
              <a:buChar char="q"/>
              <a:tabLst>
                <a:tab pos="457200" algn="l"/>
              </a:tabLst>
            </a:pPr>
            <a:r>
              <a:rPr lang="en-US" sz="2400" b="1" dirty="0">
                <a:solidFill>
                  <a:srgbClr val="002060"/>
                </a:solidFill>
                <a:latin typeface="Arial" panose="020B0604020202020204" pitchFamily="34" charset="0"/>
                <a:ea typeface="Times New Roman" panose="02020603050405020304" pitchFamily="18" charset="0"/>
              </a:rPr>
              <a:t>Overtime paid when worked</a:t>
            </a:r>
          </a:p>
          <a:p>
            <a:pPr marL="342900" marR="95250" lvl="0" indent="-342900">
              <a:spcBef>
                <a:spcPts val="0"/>
              </a:spcBef>
              <a:spcAft>
                <a:spcPts val="0"/>
              </a:spcAft>
              <a:buClr>
                <a:srgbClr val="0070C0"/>
              </a:buClr>
              <a:buFont typeface="Wingdings" panose="05000000000000000000" pitchFamily="2" charset="2"/>
              <a:buChar char="q"/>
              <a:tabLst>
                <a:tab pos="457200" algn="l"/>
              </a:tabLst>
            </a:pPr>
            <a:r>
              <a:rPr lang="en-US" sz="2400" b="1" dirty="0">
                <a:solidFill>
                  <a:srgbClr val="002060"/>
                </a:solidFill>
                <a:latin typeface="Arial" panose="020B0604020202020204" pitchFamily="34" charset="0"/>
                <a:ea typeface="Times New Roman" panose="02020603050405020304" pitchFamily="18" charset="0"/>
              </a:rPr>
              <a:t>Discipline when necessary</a:t>
            </a:r>
          </a:p>
          <a:p>
            <a:pPr marL="342900" marR="95250" lvl="0" indent="-342900">
              <a:spcBef>
                <a:spcPts val="0"/>
              </a:spcBef>
              <a:spcAft>
                <a:spcPts val="0"/>
              </a:spcAft>
              <a:buClr>
                <a:srgbClr val="0070C0"/>
              </a:buClr>
              <a:buFont typeface="Wingdings" panose="05000000000000000000" pitchFamily="2" charset="2"/>
              <a:buChar char="q"/>
              <a:tabLst>
                <a:tab pos="457200" algn="l"/>
              </a:tabLst>
            </a:pPr>
            <a:r>
              <a:rPr lang="en-US" sz="2400" b="1" dirty="0">
                <a:solidFill>
                  <a:srgbClr val="002060"/>
                </a:solidFill>
                <a:latin typeface="Arial" panose="020B0604020202020204" pitchFamily="34" charset="0"/>
                <a:ea typeface="Times New Roman" panose="02020603050405020304" pitchFamily="18" charset="0"/>
              </a:rPr>
              <a:t>Handbook provisions</a:t>
            </a:r>
          </a:p>
          <a:p>
            <a:pPr marL="342900" marR="95250" lvl="0" indent="-342900">
              <a:spcBef>
                <a:spcPts val="0"/>
              </a:spcBef>
              <a:spcAft>
                <a:spcPts val="0"/>
              </a:spcAft>
              <a:buClr>
                <a:srgbClr val="0070C0"/>
              </a:buClr>
              <a:buFont typeface="Wingdings" panose="05000000000000000000" pitchFamily="2" charset="2"/>
              <a:buChar char="q"/>
              <a:tabLst>
                <a:tab pos="457200" algn="l"/>
              </a:tabLst>
            </a:pPr>
            <a:r>
              <a:rPr lang="en-US" sz="2400" b="1" dirty="0">
                <a:solidFill>
                  <a:srgbClr val="002060"/>
                </a:solidFill>
                <a:latin typeface="Arial" panose="020B0604020202020204" pitchFamily="34" charset="0"/>
                <a:ea typeface="Times New Roman" panose="02020603050405020304" pitchFamily="18" charset="0"/>
              </a:rPr>
              <a:t>Safe Harbor provisions</a:t>
            </a:r>
          </a:p>
          <a:p>
            <a:pPr marL="342900" marR="95250" lvl="0" indent="-342900">
              <a:spcBef>
                <a:spcPts val="0"/>
              </a:spcBef>
              <a:spcAft>
                <a:spcPts val="0"/>
              </a:spcAft>
              <a:buClr>
                <a:srgbClr val="0070C0"/>
              </a:buClr>
              <a:buFont typeface="Wingdings" panose="05000000000000000000" pitchFamily="2" charset="2"/>
              <a:buChar char="q"/>
              <a:tabLst>
                <a:tab pos="457200" algn="l"/>
              </a:tabLst>
            </a:pPr>
            <a:r>
              <a:rPr lang="en-US" sz="2400" b="1" dirty="0">
                <a:solidFill>
                  <a:srgbClr val="002060"/>
                </a:solidFill>
                <a:latin typeface="Arial" panose="020B0604020202020204" pitchFamily="34" charset="0"/>
                <a:ea typeface="Times New Roman" panose="02020603050405020304" pitchFamily="18" charset="0"/>
              </a:rPr>
              <a:t>Whistleblower provisions</a:t>
            </a:r>
          </a:p>
          <a:p>
            <a:pPr marL="342900" marR="95250" lvl="0" indent="-342900">
              <a:spcBef>
                <a:spcPts val="0"/>
              </a:spcBef>
              <a:spcAft>
                <a:spcPts val="0"/>
              </a:spcAft>
              <a:buClr>
                <a:srgbClr val="0070C0"/>
              </a:buClr>
              <a:buFont typeface="Wingdings" panose="05000000000000000000" pitchFamily="2" charset="2"/>
              <a:buChar char="q"/>
              <a:tabLst>
                <a:tab pos="457200" algn="l"/>
              </a:tabLst>
            </a:pPr>
            <a:endParaRPr lang="en-US" sz="2400" dirty="0">
              <a:solidFill>
                <a:srgbClr val="002060"/>
              </a:solidFill>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156391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4" name="Straight Connector 1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4" name="Rectangle 2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08C06D81-9A18-4FC8-AFCB-C23FF629599F}"/>
              </a:ext>
            </a:extLst>
          </p:cNvPr>
          <p:cNvSpPr/>
          <p:nvPr/>
        </p:nvSpPr>
        <p:spPr>
          <a:xfrm>
            <a:off x="2248903" y="924104"/>
            <a:ext cx="7691145" cy="523220"/>
          </a:xfrm>
          <a:prstGeom prst="rect">
            <a:avLst/>
          </a:prstGeom>
        </p:spPr>
        <p:txBody>
          <a:bodyPr wrap="square">
            <a:spAutoFit/>
          </a:bodyPr>
          <a:lstStyle/>
          <a:p>
            <a:pPr marL="114300" marR="47625" algn="ctr">
              <a:spcBef>
                <a:spcPts val="0"/>
              </a:spcBef>
              <a:spcAft>
                <a:spcPts val="0"/>
              </a:spcAft>
            </a:pPr>
            <a:r>
              <a:rPr lang="en-US" sz="2800" b="1" dirty="0">
                <a:solidFill>
                  <a:srgbClr val="C00000"/>
                </a:solidFill>
                <a:latin typeface="Arial" panose="020B0604020202020204" pitchFamily="34" charset="0"/>
                <a:ea typeface="Times New Roman" panose="02020603050405020304" pitchFamily="18" charset="0"/>
              </a:rPr>
              <a:t>IG Investigations</a:t>
            </a:r>
            <a:endParaRPr lang="en-US" sz="2800" b="1" dirty="0">
              <a:solidFill>
                <a:srgbClr val="C00000"/>
              </a:solidFill>
              <a:latin typeface="Arial" panose="020B0604020202020204" pitchFamily="34" charset="0"/>
            </a:endParaRPr>
          </a:p>
        </p:txBody>
      </p:sp>
      <p:sp>
        <p:nvSpPr>
          <p:cNvPr id="4" name="Rectangle 3">
            <a:extLst>
              <a:ext uri="{FF2B5EF4-FFF2-40B4-BE49-F238E27FC236}">
                <a16:creationId xmlns:a16="http://schemas.microsoft.com/office/drawing/2014/main" id="{1260997F-187C-4F82-A47B-AC7D4103A8F9}"/>
              </a:ext>
            </a:extLst>
          </p:cNvPr>
          <p:cNvSpPr/>
          <p:nvPr/>
        </p:nvSpPr>
        <p:spPr>
          <a:xfrm>
            <a:off x="1810507" y="2263170"/>
            <a:ext cx="6970644" cy="1569660"/>
          </a:xfrm>
          <a:prstGeom prst="rect">
            <a:avLst/>
          </a:prstGeom>
        </p:spPr>
        <p:txBody>
          <a:bodyPr wrap="square">
            <a:spAutoFit/>
          </a:bodyPr>
          <a:lstStyle/>
          <a:p>
            <a:pPr marL="342900" marR="95250" lvl="0" indent="-342900">
              <a:spcBef>
                <a:spcPts val="0"/>
              </a:spcBef>
              <a:spcAft>
                <a:spcPts val="0"/>
              </a:spcAft>
              <a:buClr>
                <a:srgbClr val="0070C0"/>
              </a:buClr>
              <a:buFont typeface="Wingdings" panose="05000000000000000000" pitchFamily="2" charset="2"/>
              <a:buChar char="q"/>
              <a:tabLst>
                <a:tab pos="457200" algn="l"/>
              </a:tabLst>
            </a:pPr>
            <a:r>
              <a:rPr lang="en-US" sz="2400" b="1" dirty="0">
                <a:solidFill>
                  <a:srgbClr val="002060"/>
                </a:solidFill>
                <a:latin typeface="Arial" panose="020B0604020202020204" pitchFamily="34" charset="0"/>
                <a:ea typeface="Times New Roman" panose="02020603050405020304" pitchFamily="18" charset="0"/>
              </a:rPr>
              <a:t>What do they allege?</a:t>
            </a:r>
          </a:p>
          <a:p>
            <a:pPr marL="342900" marR="95250" lvl="0" indent="-342900">
              <a:spcBef>
                <a:spcPts val="0"/>
              </a:spcBef>
              <a:spcAft>
                <a:spcPts val="0"/>
              </a:spcAft>
              <a:buClr>
                <a:srgbClr val="0070C0"/>
              </a:buClr>
              <a:buFont typeface="Wingdings" panose="05000000000000000000" pitchFamily="2" charset="2"/>
              <a:buChar char="q"/>
              <a:tabLst>
                <a:tab pos="457200" algn="l"/>
              </a:tabLst>
            </a:pPr>
            <a:r>
              <a:rPr lang="en-US" sz="2400" b="1" dirty="0">
                <a:solidFill>
                  <a:srgbClr val="002060"/>
                </a:solidFill>
                <a:latin typeface="Arial" panose="020B0604020202020204" pitchFamily="34" charset="0"/>
                <a:ea typeface="Times New Roman" panose="02020603050405020304" pitchFamily="18" charset="0"/>
              </a:rPr>
              <a:t>Has the Board been notified?</a:t>
            </a:r>
          </a:p>
          <a:p>
            <a:pPr marL="342900" marR="95250" lvl="0" indent="-342900">
              <a:spcBef>
                <a:spcPts val="0"/>
              </a:spcBef>
              <a:spcAft>
                <a:spcPts val="0"/>
              </a:spcAft>
              <a:buClr>
                <a:srgbClr val="0070C0"/>
              </a:buClr>
              <a:buFont typeface="Wingdings" panose="05000000000000000000" pitchFamily="2" charset="2"/>
              <a:buChar char="q"/>
              <a:tabLst>
                <a:tab pos="457200" algn="l"/>
              </a:tabLst>
            </a:pPr>
            <a:r>
              <a:rPr lang="en-US" sz="2400" b="1" dirty="0">
                <a:solidFill>
                  <a:srgbClr val="002060"/>
                </a:solidFill>
                <a:latin typeface="Arial" panose="020B0604020202020204" pitchFamily="34" charset="0"/>
                <a:ea typeface="Times New Roman" panose="02020603050405020304" pitchFamily="18" charset="0"/>
              </a:rPr>
              <a:t>What records do they want?</a:t>
            </a:r>
          </a:p>
          <a:p>
            <a:pPr marL="342900" marR="95250" lvl="0" indent="-342900">
              <a:spcBef>
                <a:spcPts val="0"/>
              </a:spcBef>
              <a:spcAft>
                <a:spcPts val="0"/>
              </a:spcAft>
              <a:buClr>
                <a:srgbClr val="0070C0"/>
              </a:buClr>
              <a:buFont typeface="Wingdings" panose="05000000000000000000" pitchFamily="2" charset="2"/>
              <a:buChar char="q"/>
              <a:tabLst>
                <a:tab pos="457200" algn="l"/>
              </a:tabLst>
            </a:pPr>
            <a:r>
              <a:rPr lang="en-US" sz="2400" b="1" dirty="0">
                <a:solidFill>
                  <a:srgbClr val="002060"/>
                </a:solidFill>
                <a:latin typeface="Arial" panose="020B0604020202020204" pitchFamily="34" charset="0"/>
                <a:ea typeface="Times New Roman" panose="02020603050405020304" pitchFamily="18" charset="0"/>
              </a:rPr>
              <a:t>What witnesses?</a:t>
            </a:r>
            <a:endParaRPr lang="en-US" sz="2400" dirty="0">
              <a:solidFill>
                <a:srgbClr val="002060"/>
              </a:solidFill>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853567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4F9E3E1-C5C5-4DEA-9314-DA23B82AB30E}"/>
              </a:ext>
            </a:extLst>
          </p:cNvPr>
          <p:cNvSpPr txBox="1"/>
          <p:nvPr/>
        </p:nvSpPr>
        <p:spPr>
          <a:xfrm>
            <a:off x="2610678" y="318052"/>
            <a:ext cx="5128592" cy="584775"/>
          </a:xfrm>
          <a:prstGeom prst="rect">
            <a:avLst/>
          </a:prstGeom>
          <a:noFill/>
        </p:spPr>
        <p:txBody>
          <a:bodyPr wrap="square" rtlCol="0">
            <a:spAutoFit/>
          </a:bodyPr>
          <a:lstStyle/>
          <a:p>
            <a:pPr algn="ctr"/>
            <a:r>
              <a:rPr lang="en-US" sz="3200" b="1" dirty="0">
                <a:solidFill>
                  <a:srgbClr val="C00000"/>
                </a:solidFill>
              </a:rPr>
              <a:t>STRATEGY</a:t>
            </a:r>
          </a:p>
        </p:txBody>
      </p:sp>
      <p:sp>
        <p:nvSpPr>
          <p:cNvPr id="3" name="TextBox 2">
            <a:extLst>
              <a:ext uri="{FF2B5EF4-FFF2-40B4-BE49-F238E27FC236}">
                <a16:creationId xmlns:a16="http://schemas.microsoft.com/office/drawing/2014/main" id="{0D3A1308-67AD-497B-A53C-97970925E590}"/>
              </a:ext>
            </a:extLst>
          </p:cNvPr>
          <p:cNvSpPr txBox="1"/>
          <p:nvPr/>
        </p:nvSpPr>
        <p:spPr>
          <a:xfrm>
            <a:off x="1060174" y="1276969"/>
            <a:ext cx="8931965" cy="5262979"/>
          </a:xfrm>
          <a:prstGeom prst="rect">
            <a:avLst/>
          </a:prstGeom>
          <a:noFill/>
        </p:spPr>
        <p:txBody>
          <a:bodyPr wrap="square" rtlCol="0">
            <a:spAutoFit/>
          </a:bodyPr>
          <a:lstStyle/>
          <a:p>
            <a:pPr marL="342900" indent="-342900">
              <a:buFont typeface="+mj-lt"/>
              <a:buAutoNum type="arabicPeriod"/>
            </a:pPr>
            <a:r>
              <a:rPr lang="en-US" sz="2400" dirty="0"/>
              <a:t>Know the Issues</a:t>
            </a:r>
          </a:p>
          <a:p>
            <a:pPr marL="914400" lvl="1" indent="-457200">
              <a:buFont typeface="+mj-lt"/>
              <a:buAutoNum type="alphaLcParenR"/>
            </a:pPr>
            <a:r>
              <a:rPr lang="en-US" sz="2400" dirty="0"/>
              <a:t>Be </a:t>
            </a:r>
            <a:r>
              <a:rPr lang="en-US" sz="2400" u="sng" dirty="0"/>
              <a:t>proactive</a:t>
            </a:r>
            <a:r>
              <a:rPr lang="en-US" sz="2400" dirty="0"/>
              <a:t> – prepare now for possible audits</a:t>
            </a:r>
          </a:p>
          <a:p>
            <a:pPr marL="800100" lvl="1" indent="-342900">
              <a:buFont typeface="+mj-lt"/>
              <a:buAutoNum type="alphaLcParenR"/>
            </a:pPr>
            <a:r>
              <a:rPr lang="en-US" sz="2400" dirty="0"/>
              <a:t> Seek guidance</a:t>
            </a:r>
          </a:p>
          <a:p>
            <a:pPr marL="800100" lvl="1" indent="-342900">
              <a:buFont typeface="+mj-lt"/>
              <a:buAutoNum type="alphaLcParenR"/>
            </a:pPr>
            <a:r>
              <a:rPr lang="en-US" sz="2400" dirty="0"/>
              <a:t> Stay current on regulatory changes</a:t>
            </a:r>
          </a:p>
          <a:p>
            <a:pPr marL="342900" indent="-342900">
              <a:buFont typeface="+mj-lt"/>
              <a:buAutoNum type="arabicPeriod"/>
            </a:pPr>
            <a:r>
              <a:rPr lang="en-US" sz="2400" dirty="0"/>
              <a:t>Contact the representative</a:t>
            </a:r>
          </a:p>
          <a:p>
            <a:pPr marL="342900" indent="-342900">
              <a:buFont typeface="+mj-lt"/>
              <a:buAutoNum type="arabicPeriod"/>
            </a:pPr>
            <a:r>
              <a:rPr lang="en-US" sz="2400" dirty="0"/>
              <a:t>Schedule a convenient time</a:t>
            </a:r>
          </a:p>
          <a:p>
            <a:pPr marL="342900" indent="-342900">
              <a:buFont typeface="+mj-lt"/>
              <a:buAutoNum type="arabicPeriod"/>
            </a:pPr>
            <a:r>
              <a:rPr lang="en-US" sz="2400" dirty="0"/>
              <a:t>Gather materials</a:t>
            </a:r>
          </a:p>
          <a:p>
            <a:pPr marL="342900" indent="-342900">
              <a:buFont typeface="+mj-lt"/>
              <a:buAutoNum type="arabicPeriod"/>
            </a:pPr>
            <a:r>
              <a:rPr lang="en-US" sz="2400" dirty="0"/>
              <a:t>Talk with staff</a:t>
            </a:r>
          </a:p>
          <a:p>
            <a:pPr marL="914400" lvl="1" indent="-457200">
              <a:buFont typeface="+mj-lt"/>
              <a:buAutoNum type="alphaLcParenR"/>
            </a:pPr>
            <a:r>
              <a:rPr lang="en-US" sz="2400" dirty="0"/>
              <a:t>Must deal with the practical problems and issues we have in our PHAs</a:t>
            </a:r>
          </a:p>
          <a:p>
            <a:pPr marL="914400" lvl="1" indent="-457200">
              <a:buFont typeface="+mj-lt"/>
              <a:buAutoNum type="alphaLcParenR"/>
            </a:pPr>
            <a:r>
              <a:rPr lang="en-US" sz="2400" u="sng" dirty="0"/>
              <a:t>Provide staff with training </a:t>
            </a:r>
            <a:r>
              <a:rPr lang="en-US" sz="2400" dirty="0"/>
              <a:t>on laws, policies, and rules</a:t>
            </a:r>
          </a:p>
          <a:p>
            <a:pPr marL="342900" indent="-342900">
              <a:buFont typeface="+mj-lt"/>
              <a:buAutoNum type="arabicPeriod"/>
            </a:pPr>
            <a:r>
              <a:rPr lang="en-US" sz="2400" dirty="0"/>
              <a:t>Gather internal audits</a:t>
            </a:r>
          </a:p>
          <a:p>
            <a:pPr marL="342900" indent="-342900">
              <a:buFont typeface="+mj-lt"/>
              <a:buAutoNum type="arabicPeriod"/>
            </a:pPr>
            <a:r>
              <a:rPr lang="en-US" sz="2400" dirty="0"/>
              <a:t>Notify insurance company</a:t>
            </a:r>
          </a:p>
          <a:p>
            <a:pPr marL="342900" indent="-342900">
              <a:buFont typeface="+mj-lt"/>
              <a:buAutoNum type="arabicPeriod"/>
            </a:pPr>
            <a:r>
              <a:rPr lang="en-US" sz="2400" b="1" dirty="0">
                <a:solidFill>
                  <a:srgbClr val="C00000"/>
                </a:solidFill>
              </a:rPr>
              <a:t>Fix problems as they occur!!!!! Don’t wait for audit!!!!</a:t>
            </a:r>
          </a:p>
        </p:txBody>
      </p:sp>
    </p:spTree>
    <p:extLst>
      <p:ext uri="{BB962C8B-B14F-4D97-AF65-F5344CB8AC3E}">
        <p14:creationId xmlns:p14="http://schemas.microsoft.com/office/powerpoint/2010/main" val="1211363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59104" y="248518"/>
            <a:ext cx="7094483" cy="758952"/>
          </a:xfrm>
        </p:spPr>
        <p:txBody>
          <a:bodyPr>
            <a:noAutofit/>
          </a:bodyPr>
          <a:lstStyle/>
          <a:p>
            <a:r>
              <a:rPr lang="en-US" sz="6000" i="1" dirty="0"/>
              <a:t>           Disclaimer</a:t>
            </a:r>
            <a:br>
              <a:rPr lang="en-US" sz="6000" i="1" dirty="0"/>
            </a:br>
            <a:br>
              <a:rPr lang="en-US" sz="6000" i="1" dirty="0"/>
            </a:br>
            <a:br>
              <a:rPr lang="en-US" sz="6000" i="1" dirty="0"/>
            </a:br>
            <a:br>
              <a:rPr lang="en-US" sz="6000" i="1" dirty="0"/>
            </a:br>
            <a:br>
              <a:rPr lang="en-US" sz="6000" i="1" dirty="0"/>
            </a:br>
            <a:br>
              <a:rPr lang="en-US" sz="6000" i="1" dirty="0"/>
            </a:br>
            <a:br>
              <a:rPr lang="en-US" sz="6000" i="1" dirty="0"/>
            </a:br>
            <a:br>
              <a:rPr lang="en-US" sz="6000" i="1" dirty="0"/>
            </a:br>
            <a:r>
              <a:rPr lang="en-US" sz="6000" i="1" dirty="0"/>
              <a:t>Disclaimer</a:t>
            </a:r>
            <a:endParaRPr lang="en-US" sz="2800" i="1" dirty="0"/>
          </a:p>
        </p:txBody>
      </p:sp>
      <p:sp>
        <p:nvSpPr>
          <p:cNvPr id="2" name="Text Placeholder 1"/>
          <p:cNvSpPr>
            <a:spLocks noGrp="1"/>
          </p:cNvSpPr>
          <p:nvPr>
            <p:ph sz="quarter" idx="1"/>
          </p:nvPr>
        </p:nvSpPr>
        <p:spPr>
          <a:xfrm>
            <a:off x="659104" y="1432454"/>
            <a:ext cx="8503920" cy="4797552"/>
          </a:xfrm>
        </p:spPr>
        <p:txBody>
          <a:bodyPr>
            <a:normAutofit fontScale="85000" lnSpcReduction="10000"/>
          </a:bodyPr>
          <a:lstStyle/>
          <a:p>
            <a:pPr marL="0" indent="0" algn="just">
              <a:buNone/>
            </a:pPr>
            <a:r>
              <a:rPr lang="en-US" sz="2800" dirty="0"/>
              <a:t>The presentations, related documents, contents, and comments presented at this workshop are for informational purposes only and should not be construed as official interpretation of any laws, regulations, requirements, or compliance; or legal advice or legal opinion. </a:t>
            </a:r>
          </a:p>
          <a:p>
            <a:pPr marL="0" indent="0" algn="just">
              <a:buNone/>
            </a:pPr>
            <a:endParaRPr lang="en-US" sz="1300" dirty="0"/>
          </a:p>
          <a:p>
            <a:pPr marL="0" indent="0" algn="just">
              <a:buNone/>
            </a:pPr>
            <a:r>
              <a:rPr lang="en-US" sz="2800" dirty="0"/>
              <a:t>You are urged to consult related government agencies or your attorney concerning your own situation and any specific legal questions you have may have. </a:t>
            </a:r>
          </a:p>
          <a:p>
            <a:pPr marL="0" indent="0" algn="just">
              <a:buNone/>
            </a:pPr>
            <a:endParaRPr lang="en-US" sz="2800" dirty="0"/>
          </a:p>
          <a:p>
            <a:pPr marL="0" indent="0" algn="just">
              <a:buNone/>
            </a:pPr>
            <a:r>
              <a:rPr lang="en-US" sz="2800" dirty="0"/>
              <a:t>Donna Gabel, Executive Director, and Stephanie Kendrick, Human Resources Manager, are with the Alexander City Housing Authority in Alexander City, Alabama.</a:t>
            </a:r>
            <a:endParaRPr lang="en-US" dirty="0"/>
          </a:p>
        </p:txBody>
      </p:sp>
    </p:spTree>
    <p:extLst>
      <p:ext uri="{BB962C8B-B14F-4D97-AF65-F5344CB8AC3E}">
        <p14:creationId xmlns:p14="http://schemas.microsoft.com/office/powerpoint/2010/main" val="864276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8E03DCB-117C-47F5-9F11-D37A8EBE668A}"/>
              </a:ext>
            </a:extLst>
          </p:cNvPr>
          <p:cNvSpPr>
            <a:spLocks noGrp="1"/>
          </p:cNvSpPr>
          <p:nvPr>
            <p:ph type="title"/>
          </p:nvPr>
        </p:nvSpPr>
        <p:spPr>
          <a:xfrm>
            <a:off x="677334" y="609600"/>
            <a:ext cx="8596668" cy="848139"/>
          </a:xfrm>
        </p:spPr>
        <p:txBody>
          <a:bodyPr>
            <a:normAutofit fontScale="90000"/>
          </a:bodyPr>
          <a:lstStyle/>
          <a:p>
            <a:pPr algn="ctr"/>
            <a:r>
              <a:rPr lang="en-US" b="1" u="sng" dirty="0">
                <a:solidFill>
                  <a:srgbClr val="002060"/>
                </a:solidFill>
              </a:rPr>
              <a:t>Who</a:t>
            </a:r>
            <a:r>
              <a:rPr lang="en-US" dirty="0">
                <a:solidFill>
                  <a:srgbClr val="002060"/>
                </a:solidFill>
              </a:rPr>
              <a:t> Can Schedule an Audit and</a:t>
            </a:r>
            <a:br>
              <a:rPr lang="en-US" dirty="0">
                <a:solidFill>
                  <a:srgbClr val="002060"/>
                </a:solidFill>
              </a:rPr>
            </a:br>
            <a:r>
              <a:rPr lang="en-US" dirty="0">
                <a:solidFill>
                  <a:srgbClr val="002060"/>
                </a:solidFill>
              </a:rPr>
              <a:t> For What Reason? </a:t>
            </a:r>
          </a:p>
        </p:txBody>
      </p:sp>
      <p:sp>
        <p:nvSpPr>
          <p:cNvPr id="5" name="Content Placeholder 4">
            <a:extLst>
              <a:ext uri="{FF2B5EF4-FFF2-40B4-BE49-F238E27FC236}">
                <a16:creationId xmlns:a16="http://schemas.microsoft.com/office/drawing/2014/main" id="{20127ACE-A4CA-49FA-A7AD-098CD8929ECD}"/>
              </a:ext>
            </a:extLst>
          </p:cNvPr>
          <p:cNvSpPr>
            <a:spLocks noGrp="1"/>
          </p:cNvSpPr>
          <p:nvPr>
            <p:ph sz="half" idx="1"/>
          </p:nvPr>
        </p:nvSpPr>
        <p:spPr/>
        <p:txBody>
          <a:bodyPr>
            <a:normAutofit/>
          </a:bodyPr>
          <a:lstStyle/>
          <a:p>
            <a:r>
              <a:rPr lang="en-US" sz="2400" dirty="0"/>
              <a:t>ICE</a:t>
            </a:r>
          </a:p>
          <a:p>
            <a:r>
              <a:rPr lang="en-US" sz="2400" dirty="0"/>
              <a:t>Department of Justice</a:t>
            </a:r>
          </a:p>
          <a:p>
            <a:r>
              <a:rPr lang="en-US" sz="2400" dirty="0"/>
              <a:t>EEOC</a:t>
            </a:r>
          </a:p>
          <a:p>
            <a:r>
              <a:rPr lang="en-US" sz="2400" dirty="0"/>
              <a:t>Department of Labor</a:t>
            </a:r>
          </a:p>
          <a:p>
            <a:r>
              <a:rPr lang="en-US" sz="2400" dirty="0"/>
              <a:t>Homeland Security</a:t>
            </a:r>
          </a:p>
          <a:p>
            <a:r>
              <a:rPr lang="en-US" sz="2400" dirty="0"/>
              <a:t>Fair Housing</a:t>
            </a:r>
          </a:p>
          <a:p>
            <a:r>
              <a:rPr lang="en-US" sz="2400" dirty="0"/>
              <a:t>IG Office</a:t>
            </a:r>
          </a:p>
        </p:txBody>
      </p:sp>
      <p:sp>
        <p:nvSpPr>
          <p:cNvPr id="6" name="Content Placeholder 5">
            <a:extLst>
              <a:ext uri="{FF2B5EF4-FFF2-40B4-BE49-F238E27FC236}">
                <a16:creationId xmlns:a16="http://schemas.microsoft.com/office/drawing/2014/main" id="{764FF6DF-7D97-4A67-8DBE-321E5C776ACD}"/>
              </a:ext>
            </a:extLst>
          </p:cNvPr>
          <p:cNvSpPr>
            <a:spLocks noGrp="1"/>
          </p:cNvSpPr>
          <p:nvPr>
            <p:ph sz="half" idx="2"/>
          </p:nvPr>
        </p:nvSpPr>
        <p:spPr/>
        <p:txBody>
          <a:bodyPr>
            <a:normAutofit/>
          </a:bodyPr>
          <a:lstStyle/>
          <a:p>
            <a:r>
              <a:rPr lang="en-US" sz="2400" dirty="0"/>
              <a:t>I-9</a:t>
            </a:r>
          </a:p>
          <a:p>
            <a:r>
              <a:rPr lang="en-US" sz="2400" dirty="0"/>
              <a:t>For Any Reason</a:t>
            </a:r>
          </a:p>
          <a:p>
            <a:r>
              <a:rPr lang="en-US" sz="2400" dirty="0"/>
              <a:t>Discrimination</a:t>
            </a:r>
          </a:p>
          <a:p>
            <a:r>
              <a:rPr lang="en-US" sz="2400" dirty="0"/>
              <a:t>Discrimination</a:t>
            </a:r>
          </a:p>
          <a:p>
            <a:r>
              <a:rPr lang="en-US" sz="2400" dirty="0"/>
              <a:t>For Any Reason</a:t>
            </a:r>
          </a:p>
          <a:p>
            <a:r>
              <a:rPr lang="en-US" sz="2400" dirty="0"/>
              <a:t>Discrimination</a:t>
            </a:r>
          </a:p>
          <a:p>
            <a:r>
              <a:rPr lang="en-US" sz="2400" dirty="0"/>
              <a:t>For Any Reason</a:t>
            </a:r>
          </a:p>
        </p:txBody>
      </p:sp>
    </p:spTree>
    <p:extLst>
      <p:ext uri="{BB962C8B-B14F-4D97-AF65-F5344CB8AC3E}">
        <p14:creationId xmlns:p14="http://schemas.microsoft.com/office/powerpoint/2010/main" val="2702980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543E00-1710-40EC-89BA-D597AEDF39E0}"/>
              </a:ext>
            </a:extLst>
          </p:cNvPr>
          <p:cNvSpPr txBox="1"/>
          <p:nvPr/>
        </p:nvSpPr>
        <p:spPr>
          <a:xfrm>
            <a:off x="856527" y="1122744"/>
            <a:ext cx="8993529" cy="4893647"/>
          </a:xfrm>
          <a:prstGeom prst="rect">
            <a:avLst/>
          </a:prstGeom>
          <a:noFill/>
        </p:spPr>
        <p:txBody>
          <a:bodyPr wrap="square" rtlCol="0">
            <a:spAutoFit/>
          </a:bodyPr>
          <a:lstStyle/>
          <a:p>
            <a:pPr algn="ctr"/>
            <a:r>
              <a:rPr lang="en-US" sz="3600" b="1" dirty="0">
                <a:solidFill>
                  <a:srgbClr val="C00000"/>
                </a:solidFill>
              </a:rPr>
              <a:t>EEOC</a:t>
            </a:r>
          </a:p>
          <a:p>
            <a:pPr marL="571500" indent="-571500">
              <a:buFont typeface="Wingdings" panose="05000000000000000000" pitchFamily="2" charset="2"/>
              <a:buChar char="Ø"/>
            </a:pPr>
            <a:endParaRPr lang="en-US" sz="2400" b="1" dirty="0">
              <a:solidFill>
                <a:srgbClr val="C00000"/>
              </a:solidFill>
            </a:endParaRPr>
          </a:p>
          <a:p>
            <a:pPr marL="571500" indent="-571500">
              <a:buFont typeface="Wingdings" panose="05000000000000000000" pitchFamily="2" charset="2"/>
              <a:buChar char="Ø"/>
            </a:pPr>
            <a:r>
              <a:rPr lang="en-US" sz="2400" b="1" dirty="0">
                <a:solidFill>
                  <a:srgbClr val="002060"/>
                </a:solidFill>
              </a:rPr>
              <a:t>Drug Testing</a:t>
            </a:r>
          </a:p>
          <a:p>
            <a:pPr marL="1028700" lvl="1" indent="-571500">
              <a:buFont typeface="Wingdings" panose="05000000000000000000" pitchFamily="2" charset="2"/>
              <a:buChar char="Ø"/>
            </a:pPr>
            <a:r>
              <a:rPr lang="en-US" sz="2400" b="1" dirty="0">
                <a:solidFill>
                  <a:srgbClr val="002060"/>
                </a:solidFill>
              </a:rPr>
              <a:t>Post accident – may not be legal to do anymore</a:t>
            </a:r>
          </a:p>
          <a:p>
            <a:pPr marL="1028700" lvl="1" indent="-571500">
              <a:buFont typeface="Wingdings" panose="05000000000000000000" pitchFamily="2" charset="2"/>
              <a:buChar char="Ø"/>
            </a:pPr>
            <a:r>
              <a:rPr lang="en-US" sz="2400" b="1" dirty="0">
                <a:solidFill>
                  <a:srgbClr val="002060"/>
                </a:solidFill>
              </a:rPr>
              <a:t>Reasonable suspicion</a:t>
            </a:r>
          </a:p>
          <a:p>
            <a:pPr marL="1028700" lvl="1" indent="-571500">
              <a:buFont typeface="Wingdings" panose="05000000000000000000" pitchFamily="2" charset="2"/>
              <a:buChar char="Ø"/>
            </a:pPr>
            <a:r>
              <a:rPr lang="en-US" sz="2400" b="1" dirty="0">
                <a:solidFill>
                  <a:srgbClr val="002060"/>
                </a:solidFill>
              </a:rPr>
              <a:t>Manner of Testing </a:t>
            </a:r>
          </a:p>
          <a:p>
            <a:pPr marL="1028700" lvl="1" indent="-571500">
              <a:buFont typeface="Wingdings" panose="05000000000000000000" pitchFamily="2" charset="2"/>
              <a:buChar char="Ø"/>
            </a:pPr>
            <a:r>
              <a:rPr lang="en-US" sz="2400" b="1" dirty="0">
                <a:solidFill>
                  <a:srgbClr val="002060"/>
                </a:solidFill>
              </a:rPr>
              <a:t>Workers’ Compensation – check your policy</a:t>
            </a:r>
          </a:p>
          <a:p>
            <a:endParaRPr lang="en-US" sz="2400" b="1" dirty="0">
              <a:solidFill>
                <a:srgbClr val="002060"/>
              </a:solidFill>
            </a:endParaRPr>
          </a:p>
          <a:p>
            <a:pPr marL="571500" indent="-571500">
              <a:buFont typeface="Wingdings" panose="05000000000000000000" pitchFamily="2" charset="2"/>
              <a:buChar char="Ø"/>
            </a:pPr>
            <a:r>
              <a:rPr lang="en-US" sz="2400" b="1" dirty="0">
                <a:solidFill>
                  <a:srgbClr val="002060"/>
                </a:solidFill>
              </a:rPr>
              <a:t>Fit for Duty Examination</a:t>
            </a:r>
          </a:p>
          <a:p>
            <a:pPr marL="1028700" lvl="1" indent="-571500">
              <a:buFont typeface="Wingdings" panose="05000000000000000000" pitchFamily="2" charset="2"/>
              <a:buChar char="Ø"/>
            </a:pPr>
            <a:r>
              <a:rPr lang="en-US" sz="2400" b="1" dirty="0">
                <a:solidFill>
                  <a:srgbClr val="002060"/>
                </a:solidFill>
              </a:rPr>
              <a:t>ADA reasonable accommodation? Legality?</a:t>
            </a:r>
          </a:p>
          <a:p>
            <a:endParaRPr lang="en-US" sz="2400" dirty="0">
              <a:solidFill>
                <a:srgbClr val="002060"/>
              </a:solidFill>
            </a:endParaRPr>
          </a:p>
          <a:p>
            <a:endParaRPr lang="en-US" dirty="0"/>
          </a:p>
          <a:p>
            <a:endParaRPr lang="en-US" dirty="0"/>
          </a:p>
        </p:txBody>
      </p:sp>
    </p:spTree>
    <p:extLst>
      <p:ext uri="{BB962C8B-B14F-4D97-AF65-F5344CB8AC3E}">
        <p14:creationId xmlns:p14="http://schemas.microsoft.com/office/powerpoint/2010/main" val="4291645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4" name="Straight Connector 1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4" name="Rectangle 2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08C06D81-9A18-4FC8-AFCB-C23FF629599F}"/>
              </a:ext>
            </a:extLst>
          </p:cNvPr>
          <p:cNvSpPr/>
          <p:nvPr/>
        </p:nvSpPr>
        <p:spPr>
          <a:xfrm>
            <a:off x="2248903" y="454979"/>
            <a:ext cx="7691145" cy="523220"/>
          </a:xfrm>
          <a:prstGeom prst="rect">
            <a:avLst/>
          </a:prstGeom>
        </p:spPr>
        <p:txBody>
          <a:bodyPr wrap="square">
            <a:spAutoFit/>
          </a:bodyPr>
          <a:lstStyle/>
          <a:p>
            <a:pPr marL="114300" marR="47625" algn="ctr">
              <a:spcBef>
                <a:spcPts val="0"/>
              </a:spcBef>
              <a:spcAft>
                <a:spcPts val="0"/>
              </a:spcAft>
            </a:pPr>
            <a:r>
              <a:rPr lang="en-US" sz="2800" b="1" dirty="0">
                <a:solidFill>
                  <a:srgbClr val="C00000"/>
                </a:solidFill>
                <a:latin typeface="Arial" panose="020B0604020202020204" pitchFamily="34" charset="0"/>
                <a:ea typeface="Times New Roman" panose="02020603050405020304" pitchFamily="18" charset="0"/>
              </a:rPr>
              <a:t>What?</a:t>
            </a:r>
            <a:endParaRPr lang="en-US" sz="2800" b="1" dirty="0">
              <a:solidFill>
                <a:srgbClr val="C00000"/>
              </a:solidFill>
              <a:latin typeface="Arial" panose="020B0604020202020204" pitchFamily="34" charset="0"/>
            </a:endParaRPr>
          </a:p>
        </p:txBody>
      </p:sp>
      <p:sp>
        <p:nvSpPr>
          <p:cNvPr id="4" name="Rectangle 3">
            <a:extLst>
              <a:ext uri="{FF2B5EF4-FFF2-40B4-BE49-F238E27FC236}">
                <a16:creationId xmlns:a16="http://schemas.microsoft.com/office/drawing/2014/main" id="{1260997F-187C-4F82-A47B-AC7D4103A8F9}"/>
              </a:ext>
            </a:extLst>
          </p:cNvPr>
          <p:cNvSpPr/>
          <p:nvPr/>
        </p:nvSpPr>
        <p:spPr>
          <a:xfrm>
            <a:off x="665178" y="1433178"/>
            <a:ext cx="10615067" cy="4154984"/>
          </a:xfrm>
          <a:prstGeom prst="rect">
            <a:avLst/>
          </a:prstGeom>
        </p:spPr>
        <p:txBody>
          <a:bodyPr wrap="square">
            <a:spAutoFit/>
          </a:bodyPr>
          <a:lstStyle/>
          <a:p>
            <a:pPr marL="342900" marR="95250" lvl="0" indent="-342900">
              <a:spcBef>
                <a:spcPts val="0"/>
              </a:spcBef>
              <a:spcAft>
                <a:spcPts val="0"/>
              </a:spcAft>
              <a:buClr>
                <a:srgbClr val="0070C0"/>
              </a:buClr>
              <a:buFont typeface="Wingdings" panose="05000000000000000000" pitchFamily="2" charset="2"/>
              <a:buChar char="q"/>
              <a:tabLst>
                <a:tab pos="457200" algn="l"/>
              </a:tabLst>
            </a:pPr>
            <a:r>
              <a:rPr lang="en-US" sz="2400" b="1" dirty="0">
                <a:solidFill>
                  <a:srgbClr val="002060"/>
                </a:solidFill>
                <a:latin typeface="Arial" panose="020B0604020202020204" pitchFamily="34" charset="0"/>
                <a:ea typeface="Times New Roman" panose="02020603050405020304" pitchFamily="18" charset="0"/>
              </a:rPr>
              <a:t>I-9 Forms: Old and New </a:t>
            </a:r>
            <a:r>
              <a:rPr lang="en-US" sz="2400" b="1" i="1" dirty="0">
                <a:solidFill>
                  <a:srgbClr val="002060"/>
                </a:solidFill>
                <a:latin typeface="Arial" panose="020B0604020202020204" pitchFamily="34" charset="0"/>
                <a:ea typeface="Times New Roman" panose="02020603050405020304" pitchFamily="18" charset="0"/>
              </a:rPr>
              <a:t>(</a:t>
            </a:r>
            <a:r>
              <a:rPr lang="en-US" sz="2400" b="1" i="1" u="sng" dirty="0">
                <a:solidFill>
                  <a:srgbClr val="C00000"/>
                </a:solidFill>
                <a:latin typeface="Arial" panose="020B0604020202020204" pitchFamily="34" charset="0"/>
                <a:ea typeface="Times New Roman" panose="02020603050405020304" pitchFamily="18" charset="0"/>
              </a:rPr>
              <a:t>must</a:t>
            </a:r>
            <a:r>
              <a:rPr lang="en-US" sz="2400" b="1" i="1" dirty="0">
                <a:solidFill>
                  <a:srgbClr val="002060"/>
                </a:solidFill>
                <a:latin typeface="Arial" panose="020B0604020202020204" pitchFamily="34" charset="0"/>
                <a:ea typeface="Times New Roman" panose="02020603050405020304" pitchFamily="18" charset="0"/>
              </a:rPr>
              <a:t> use correct and current form)</a:t>
            </a:r>
            <a:endParaRPr lang="en-US" sz="2400" b="1" dirty="0">
              <a:solidFill>
                <a:srgbClr val="002060"/>
              </a:solidFill>
              <a:latin typeface="Arial" panose="020B0604020202020204" pitchFamily="34" charset="0"/>
              <a:ea typeface="Times New Roman" panose="02020603050405020304" pitchFamily="18" charset="0"/>
            </a:endParaRPr>
          </a:p>
          <a:p>
            <a:pPr marL="342900" marR="95250" lvl="0" indent="-342900">
              <a:spcBef>
                <a:spcPts val="0"/>
              </a:spcBef>
              <a:spcAft>
                <a:spcPts val="0"/>
              </a:spcAft>
              <a:buClr>
                <a:srgbClr val="0070C0"/>
              </a:buClr>
              <a:buFont typeface="Wingdings" panose="05000000000000000000" pitchFamily="2" charset="2"/>
              <a:buChar char="q"/>
              <a:tabLst>
                <a:tab pos="457200" algn="l"/>
              </a:tabLst>
            </a:pPr>
            <a:r>
              <a:rPr lang="en-US" sz="2400" b="1" dirty="0" err="1">
                <a:solidFill>
                  <a:srgbClr val="002060"/>
                </a:solidFill>
                <a:latin typeface="Arial" panose="020B0604020202020204" pitchFamily="34" charset="0"/>
                <a:ea typeface="Times New Roman" panose="02020603050405020304" pitchFamily="18" charset="0"/>
              </a:rPr>
              <a:t>E-verify</a:t>
            </a:r>
            <a:r>
              <a:rPr lang="en-US" sz="2400" b="1" dirty="0">
                <a:solidFill>
                  <a:srgbClr val="002060"/>
                </a:solidFill>
                <a:latin typeface="Arial" panose="020B0604020202020204" pitchFamily="34" charset="0"/>
                <a:ea typeface="Times New Roman" panose="02020603050405020304" pitchFamily="18" charset="0"/>
              </a:rPr>
              <a:t> Proof </a:t>
            </a:r>
            <a:r>
              <a:rPr lang="en-US" sz="2400" b="1" i="1" dirty="0">
                <a:solidFill>
                  <a:srgbClr val="002060"/>
                </a:solidFill>
                <a:latin typeface="Arial" panose="020B0604020202020204" pitchFamily="34" charset="0"/>
                <a:ea typeface="Times New Roman" panose="02020603050405020304" pitchFamily="18" charset="0"/>
              </a:rPr>
              <a:t>– immigration issues (ICE, Homeland Security &amp; State AG)</a:t>
            </a:r>
          </a:p>
          <a:p>
            <a:pPr marR="95250" lvl="0" algn="ctr">
              <a:spcBef>
                <a:spcPts val="0"/>
              </a:spcBef>
              <a:spcAft>
                <a:spcPts val="0"/>
              </a:spcAft>
              <a:buClr>
                <a:srgbClr val="0070C0"/>
              </a:buClr>
              <a:tabLst>
                <a:tab pos="457200" algn="l"/>
              </a:tabLst>
            </a:pPr>
            <a:r>
              <a:rPr lang="en-US" sz="2400" b="1" i="1" dirty="0">
                <a:solidFill>
                  <a:srgbClr val="C00000"/>
                </a:solidFill>
                <a:latin typeface="Arial" panose="020B0604020202020204" pitchFamily="34" charset="0"/>
                <a:ea typeface="Times New Roman" panose="02020603050405020304" pitchFamily="18" charset="0"/>
              </a:rPr>
              <a:t>Note: Did you know copiers keep hard drive of all activity???</a:t>
            </a:r>
            <a:endParaRPr lang="en-US" sz="2400" b="1" dirty="0">
              <a:solidFill>
                <a:srgbClr val="C00000"/>
              </a:solidFill>
              <a:latin typeface="Arial" panose="020B0604020202020204" pitchFamily="34" charset="0"/>
              <a:ea typeface="Times New Roman" panose="02020603050405020304" pitchFamily="18" charset="0"/>
            </a:endParaRPr>
          </a:p>
          <a:p>
            <a:pPr marL="342900" marR="95250" lvl="0" indent="-342900">
              <a:spcBef>
                <a:spcPts val="0"/>
              </a:spcBef>
              <a:spcAft>
                <a:spcPts val="0"/>
              </a:spcAft>
              <a:buClr>
                <a:srgbClr val="0070C0"/>
              </a:buClr>
              <a:buFont typeface="Wingdings" panose="05000000000000000000" pitchFamily="2" charset="2"/>
              <a:buChar char="q"/>
              <a:tabLst>
                <a:tab pos="457200" algn="l"/>
              </a:tabLst>
            </a:pPr>
            <a:r>
              <a:rPr lang="en-US" sz="2400" b="1" dirty="0">
                <a:solidFill>
                  <a:srgbClr val="002060"/>
                </a:solidFill>
                <a:latin typeface="Arial" panose="020B0604020202020204" pitchFamily="34" charset="0"/>
                <a:ea typeface="Times New Roman" panose="02020603050405020304" pitchFamily="18" charset="0"/>
              </a:rPr>
              <a:t>Handbook provisions discrimination </a:t>
            </a:r>
            <a:r>
              <a:rPr lang="en-US" sz="2400" b="1" i="1" dirty="0">
                <a:solidFill>
                  <a:srgbClr val="002060"/>
                </a:solidFill>
                <a:latin typeface="Arial" panose="020B0604020202020204" pitchFamily="34" charset="0"/>
                <a:ea typeface="Times New Roman" panose="02020603050405020304" pitchFamily="18" charset="0"/>
              </a:rPr>
              <a:t>– working from home new issue</a:t>
            </a:r>
            <a:endParaRPr lang="en-US" sz="2400" b="1" dirty="0">
              <a:solidFill>
                <a:srgbClr val="002060"/>
              </a:solidFill>
              <a:latin typeface="Arial" panose="020B0604020202020204" pitchFamily="34" charset="0"/>
              <a:ea typeface="Times New Roman" panose="02020603050405020304" pitchFamily="18" charset="0"/>
            </a:endParaRPr>
          </a:p>
          <a:p>
            <a:pPr marL="342900" marR="95250" lvl="0" indent="-342900">
              <a:spcBef>
                <a:spcPts val="0"/>
              </a:spcBef>
              <a:spcAft>
                <a:spcPts val="0"/>
              </a:spcAft>
              <a:buClr>
                <a:srgbClr val="0070C0"/>
              </a:buClr>
              <a:buFont typeface="Wingdings" panose="05000000000000000000" pitchFamily="2" charset="2"/>
              <a:buChar char="q"/>
              <a:tabLst>
                <a:tab pos="457200" algn="l"/>
              </a:tabLst>
            </a:pPr>
            <a:r>
              <a:rPr lang="en-US" sz="2400" b="1" dirty="0">
                <a:solidFill>
                  <a:srgbClr val="002060"/>
                </a:solidFill>
                <a:latin typeface="Arial" panose="020B0604020202020204" pitchFamily="34" charset="0"/>
                <a:ea typeface="Times New Roman" panose="02020603050405020304" pitchFamily="18" charset="0"/>
              </a:rPr>
              <a:t>Reasonable accommodation issues </a:t>
            </a:r>
            <a:r>
              <a:rPr lang="en-US" sz="2400" b="1" i="1" dirty="0">
                <a:solidFill>
                  <a:srgbClr val="002060"/>
                </a:solidFill>
                <a:latin typeface="Arial" panose="020B0604020202020204" pitchFamily="34" charset="0"/>
                <a:ea typeface="Times New Roman" panose="02020603050405020304" pitchFamily="18" charset="0"/>
              </a:rPr>
              <a:t>– careful not to discuss employee medical problems on email or social media</a:t>
            </a:r>
            <a:endParaRPr lang="en-US" sz="2400" b="1" dirty="0">
              <a:solidFill>
                <a:srgbClr val="002060"/>
              </a:solidFill>
              <a:latin typeface="Arial" panose="020B0604020202020204" pitchFamily="34" charset="0"/>
              <a:ea typeface="Times New Roman" panose="02020603050405020304" pitchFamily="18" charset="0"/>
            </a:endParaRPr>
          </a:p>
          <a:p>
            <a:pPr marL="342900" marR="95250" lvl="0" indent="-342900">
              <a:spcBef>
                <a:spcPts val="0"/>
              </a:spcBef>
              <a:spcAft>
                <a:spcPts val="0"/>
              </a:spcAft>
              <a:buClr>
                <a:srgbClr val="0070C0"/>
              </a:buClr>
              <a:buFont typeface="Wingdings" panose="05000000000000000000" pitchFamily="2" charset="2"/>
              <a:buChar char="q"/>
              <a:tabLst>
                <a:tab pos="457200" algn="l"/>
              </a:tabLst>
            </a:pPr>
            <a:r>
              <a:rPr lang="en-US" sz="2400" b="1" dirty="0">
                <a:solidFill>
                  <a:srgbClr val="002060"/>
                </a:solidFill>
                <a:latin typeface="Arial" panose="020B0604020202020204" pitchFamily="34" charset="0"/>
                <a:ea typeface="Times New Roman" panose="02020603050405020304" pitchFamily="18" charset="0"/>
              </a:rPr>
              <a:t>Labor</a:t>
            </a:r>
          </a:p>
          <a:p>
            <a:pPr marL="342900" marR="95250" lvl="0" indent="-342900">
              <a:spcBef>
                <a:spcPts val="0"/>
              </a:spcBef>
              <a:spcAft>
                <a:spcPts val="0"/>
              </a:spcAft>
              <a:buClr>
                <a:srgbClr val="0070C0"/>
              </a:buClr>
              <a:buFont typeface="Wingdings" panose="05000000000000000000" pitchFamily="2" charset="2"/>
              <a:buChar char="q"/>
              <a:tabLst>
                <a:tab pos="457200" algn="l"/>
              </a:tabLst>
            </a:pPr>
            <a:r>
              <a:rPr lang="en-US" sz="2400" b="1" dirty="0">
                <a:solidFill>
                  <a:srgbClr val="002060"/>
                </a:solidFill>
                <a:latin typeface="Arial" panose="020B0604020202020204" pitchFamily="34" charset="0"/>
                <a:ea typeface="Times New Roman" panose="02020603050405020304" pitchFamily="18" charset="0"/>
              </a:rPr>
              <a:t>Reporting and Investigating Discrimination</a:t>
            </a:r>
          </a:p>
          <a:p>
            <a:pPr marL="342900" marR="95250" lvl="0" indent="-342900">
              <a:spcBef>
                <a:spcPts val="0"/>
              </a:spcBef>
              <a:spcAft>
                <a:spcPts val="0"/>
              </a:spcAft>
              <a:buClr>
                <a:srgbClr val="0070C0"/>
              </a:buClr>
              <a:buFont typeface="Wingdings" panose="05000000000000000000" pitchFamily="2" charset="2"/>
              <a:buChar char="q"/>
              <a:tabLst>
                <a:tab pos="457200" algn="l"/>
              </a:tabLst>
            </a:pPr>
            <a:r>
              <a:rPr lang="en-US" sz="2400" b="1" dirty="0">
                <a:solidFill>
                  <a:srgbClr val="002060"/>
                </a:solidFill>
                <a:latin typeface="Arial" panose="020B0604020202020204" pitchFamily="34" charset="0"/>
                <a:ea typeface="Times New Roman" panose="02020603050405020304" pitchFamily="18" charset="0"/>
              </a:rPr>
              <a:t>Retaliation</a:t>
            </a:r>
          </a:p>
          <a:p>
            <a:pPr marL="342900" marR="95250" lvl="0" indent="-342900">
              <a:spcBef>
                <a:spcPts val="0"/>
              </a:spcBef>
              <a:spcAft>
                <a:spcPts val="0"/>
              </a:spcAft>
              <a:buClr>
                <a:srgbClr val="0070C0"/>
              </a:buClr>
              <a:buFont typeface="Wingdings" panose="05000000000000000000" pitchFamily="2" charset="2"/>
              <a:buChar char="q"/>
              <a:tabLst>
                <a:tab pos="457200" algn="l"/>
              </a:tabLst>
            </a:pPr>
            <a:r>
              <a:rPr lang="en-US" sz="2400" b="1" dirty="0">
                <a:solidFill>
                  <a:srgbClr val="002060"/>
                </a:solidFill>
                <a:latin typeface="Arial" panose="020B0604020202020204" pitchFamily="34" charset="0"/>
                <a:ea typeface="Times New Roman" panose="02020603050405020304" pitchFamily="18" charset="0"/>
              </a:rPr>
              <a:t>Finances, contract provisions, possible problems with operations</a:t>
            </a:r>
            <a:endParaRPr lang="en-US" sz="2400" dirty="0">
              <a:solidFill>
                <a:srgbClr val="002060"/>
              </a:solidFill>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1003878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4" name="Straight Connector 1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4" name="Rectangle 2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08C06D81-9A18-4FC8-AFCB-C23FF629599F}"/>
              </a:ext>
            </a:extLst>
          </p:cNvPr>
          <p:cNvSpPr/>
          <p:nvPr/>
        </p:nvSpPr>
        <p:spPr>
          <a:xfrm>
            <a:off x="2248903" y="454979"/>
            <a:ext cx="7691145" cy="523220"/>
          </a:xfrm>
          <a:prstGeom prst="rect">
            <a:avLst/>
          </a:prstGeom>
        </p:spPr>
        <p:txBody>
          <a:bodyPr wrap="square">
            <a:spAutoFit/>
          </a:bodyPr>
          <a:lstStyle/>
          <a:p>
            <a:pPr marL="114300" marR="47625" algn="ctr">
              <a:spcBef>
                <a:spcPts val="0"/>
              </a:spcBef>
              <a:spcAft>
                <a:spcPts val="0"/>
              </a:spcAft>
            </a:pPr>
            <a:r>
              <a:rPr lang="en-US" sz="2800" b="1" dirty="0">
                <a:solidFill>
                  <a:srgbClr val="C00000"/>
                </a:solidFill>
                <a:latin typeface="Arial" panose="020B0604020202020204" pitchFamily="34" charset="0"/>
                <a:ea typeface="Times New Roman" panose="02020603050405020304" pitchFamily="18" charset="0"/>
              </a:rPr>
              <a:t>When?</a:t>
            </a:r>
            <a:endParaRPr lang="en-US" sz="2800" b="1" dirty="0">
              <a:solidFill>
                <a:srgbClr val="C00000"/>
              </a:solidFill>
              <a:latin typeface="Arial" panose="020B0604020202020204" pitchFamily="34" charset="0"/>
            </a:endParaRPr>
          </a:p>
        </p:txBody>
      </p:sp>
      <p:sp>
        <p:nvSpPr>
          <p:cNvPr id="4" name="Rectangle 3">
            <a:extLst>
              <a:ext uri="{FF2B5EF4-FFF2-40B4-BE49-F238E27FC236}">
                <a16:creationId xmlns:a16="http://schemas.microsoft.com/office/drawing/2014/main" id="{1260997F-187C-4F82-A47B-AC7D4103A8F9}"/>
              </a:ext>
            </a:extLst>
          </p:cNvPr>
          <p:cNvSpPr/>
          <p:nvPr/>
        </p:nvSpPr>
        <p:spPr>
          <a:xfrm>
            <a:off x="1407415" y="1611612"/>
            <a:ext cx="9872830" cy="4154984"/>
          </a:xfrm>
          <a:prstGeom prst="rect">
            <a:avLst/>
          </a:prstGeom>
        </p:spPr>
        <p:txBody>
          <a:bodyPr wrap="square">
            <a:spAutoFit/>
          </a:bodyPr>
          <a:lstStyle/>
          <a:p>
            <a:pPr marL="342900" marR="95250" lvl="0" indent="-342900">
              <a:spcBef>
                <a:spcPts val="0"/>
              </a:spcBef>
              <a:spcAft>
                <a:spcPts val="0"/>
              </a:spcAft>
              <a:buClr>
                <a:srgbClr val="0070C0"/>
              </a:buClr>
              <a:buFont typeface="Wingdings" panose="05000000000000000000" pitchFamily="2" charset="2"/>
              <a:buChar char="q"/>
              <a:tabLst>
                <a:tab pos="457200" algn="l"/>
              </a:tabLst>
            </a:pPr>
            <a:r>
              <a:rPr lang="en-US" sz="2400" b="1" dirty="0">
                <a:solidFill>
                  <a:srgbClr val="002060"/>
                </a:solidFill>
                <a:latin typeface="Arial" panose="020B0604020202020204" pitchFamily="34" charset="0"/>
                <a:ea typeface="Times New Roman" panose="02020603050405020304" pitchFamily="18" charset="0"/>
              </a:rPr>
              <a:t>We will be there in </a:t>
            </a:r>
            <a:r>
              <a:rPr lang="en-US" sz="2400" b="1" u="sng" dirty="0">
                <a:solidFill>
                  <a:srgbClr val="C00000"/>
                </a:solidFill>
                <a:latin typeface="Arial" panose="020B0604020202020204" pitchFamily="34" charset="0"/>
                <a:ea typeface="Times New Roman" panose="02020603050405020304" pitchFamily="18" charset="0"/>
              </a:rPr>
              <a:t>3</a:t>
            </a:r>
            <a:r>
              <a:rPr lang="en-US" sz="2400" b="1" dirty="0">
                <a:solidFill>
                  <a:srgbClr val="002060"/>
                </a:solidFill>
                <a:latin typeface="Arial" panose="020B0604020202020204" pitchFamily="34" charset="0"/>
                <a:ea typeface="Times New Roman" panose="02020603050405020304" pitchFamily="18" charset="0"/>
              </a:rPr>
              <a:t> days</a:t>
            </a:r>
          </a:p>
          <a:p>
            <a:pPr marL="342900" marR="95250" lvl="0" indent="-342900">
              <a:spcBef>
                <a:spcPts val="0"/>
              </a:spcBef>
              <a:spcAft>
                <a:spcPts val="0"/>
              </a:spcAft>
              <a:buClr>
                <a:srgbClr val="0070C0"/>
              </a:buClr>
              <a:buFont typeface="Wingdings" panose="05000000000000000000" pitchFamily="2" charset="2"/>
              <a:buChar char="q"/>
              <a:tabLst>
                <a:tab pos="457200" algn="l"/>
              </a:tabLst>
            </a:pPr>
            <a:endParaRPr lang="en-US" sz="2400" b="1" dirty="0">
              <a:solidFill>
                <a:srgbClr val="002060"/>
              </a:solidFill>
              <a:latin typeface="Arial" panose="020B0604020202020204" pitchFamily="34" charset="0"/>
              <a:ea typeface="Times New Roman" panose="02020603050405020304" pitchFamily="18" charset="0"/>
            </a:endParaRPr>
          </a:p>
          <a:p>
            <a:pPr marL="342900" marR="95250" lvl="0" indent="-342900">
              <a:spcBef>
                <a:spcPts val="0"/>
              </a:spcBef>
              <a:spcAft>
                <a:spcPts val="0"/>
              </a:spcAft>
              <a:buClr>
                <a:srgbClr val="0070C0"/>
              </a:buClr>
              <a:buFont typeface="Wingdings" panose="05000000000000000000" pitchFamily="2" charset="2"/>
              <a:buChar char="q"/>
              <a:tabLst>
                <a:tab pos="457200" algn="l"/>
              </a:tabLst>
            </a:pPr>
            <a:r>
              <a:rPr lang="en-US" sz="2400" b="1" dirty="0">
                <a:solidFill>
                  <a:srgbClr val="002060"/>
                </a:solidFill>
                <a:latin typeface="Arial" panose="020B0604020202020204" pitchFamily="34" charset="0"/>
                <a:ea typeface="Times New Roman" panose="02020603050405020304" pitchFamily="18" charset="0"/>
              </a:rPr>
              <a:t>Can you reschedule?  </a:t>
            </a:r>
            <a:r>
              <a:rPr lang="en-US" sz="2400" b="1" u="sng" dirty="0">
                <a:solidFill>
                  <a:srgbClr val="C00000"/>
                </a:solidFill>
                <a:latin typeface="Arial" panose="020B0604020202020204" pitchFamily="34" charset="0"/>
                <a:ea typeface="Times New Roman" panose="02020603050405020304" pitchFamily="18" charset="0"/>
              </a:rPr>
              <a:t>NO</a:t>
            </a:r>
          </a:p>
          <a:p>
            <a:pPr marR="95250" lvl="0">
              <a:spcBef>
                <a:spcPts val="0"/>
              </a:spcBef>
              <a:spcAft>
                <a:spcPts val="0"/>
              </a:spcAft>
              <a:buClr>
                <a:srgbClr val="0070C0"/>
              </a:buClr>
              <a:tabLst>
                <a:tab pos="457200" algn="l"/>
              </a:tabLst>
            </a:pPr>
            <a:endParaRPr lang="en-US" sz="2400" b="1" dirty="0">
              <a:solidFill>
                <a:srgbClr val="C00000"/>
              </a:solidFill>
              <a:latin typeface="Arial" panose="020B0604020202020204" pitchFamily="34" charset="0"/>
              <a:ea typeface="Times New Roman" panose="02020603050405020304" pitchFamily="18" charset="0"/>
            </a:endParaRPr>
          </a:p>
          <a:p>
            <a:pPr marL="342900" marR="95250" lvl="0" indent="-342900">
              <a:spcBef>
                <a:spcPts val="0"/>
              </a:spcBef>
              <a:spcAft>
                <a:spcPts val="0"/>
              </a:spcAft>
              <a:buClr>
                <a:srgbClr val="0070C0"/>
              </a:buClr>
              <a:buFont typeface="Wingdings" panose="05000000000000000000" pitchFamily="2" charset="2"/>
              <a:buChar char="q"/>
              <a:tabLst>
                <a:tab pos="457200" algn="l"/>
              </a:tabLst>
            </a:pPr>
            <a:r>
              <a:rPr lang="en-US" sz="2400" b="1" dirty="0">
                <a:solidFill>
                  <a:srgbClr val="002060"/>
                </a:solidFill>
                <a:latin typeface="Arial" panose="020B0604020202020204" pitchFamily="34" charset="0"/>
                <a:ea typeface="Times New Roman" panose="02020603050405020304" pitchFamily="18" charset="0"/>
              </a:rPr>
              <a:t>What are problems?</a:t>
            </a:r>
          </a:p>
          <a:p>
            <a:pPr marL="800100" marR="95250" lvl="1" indent="-342900">
              <a:buClr>
                <a:srgbClr val="0070C0"/>
              </a:buClr>
              <a:buFont typeface="Wingdings" panose="05000000000000000000" pitchFamily="2" charset="2"/>
              <a:buChar char="q"/>
              <a:tabLst>
                <a:tab pos="457200" algn="l"/>
              </a:tabLst>
            </a:pPr>
            <a:r>
              <a:rPr lang="en-US" sz="2400" b="1" dirty="0">
                <a:solidFill>
                  <a:srgbClr val="002060"/>
                </a:solidFill>
                <a:latin typeface="Arial" panose="020B0604020202020204" pitchFamily="34" charset="0"/>
                <a:ea typeface="Times New Roman" panose="02020603050405020304" pitchFamily="18" charset="0"/>
              </a:rPr>
              <a:t>Records</a:t>
            </a:r>
          </a:p>
          <a:p>
            <a:pPr marL="800100" marR="95250" lvl="1" indent="-342900">
              <a:buClr>
                <a:srgbClr val="0070C0"/>
              </a:buClr>
              <a:buFont typeface="Wingdings" panose="05000000000000000000" pitchFamily="2" charset="2"/>
              <a:buChar char="q"/>
              <a:tabLst>
                <a:tab pos="457200" algn="l"/>
              </a:tabLst>
            </a:pPr>
            <a:r>
              <a:rPr lang="en-US" sz="2400" b="1" dirty="0">
                <a:solidFill>
                  <a:srgbClr val="002060"/>
                </a:solidFill>
                <a:latin typeface="Arial" panose="020B0604020202020204" pitchFamily="34" charset="0"/>
                <a:ea typeface="Times New Roman" panose="02020603050405020304" pitchFamily="18" charset="0"/>
              </a:rPr>
              <a:t>Originals</a:t>
            </a:r>
          </a:p>
          <a:p>
            <a:pPr marL="342900" marR="95250" lvl="0" indent="-342900">
              <a:spcBef>
                <a:spcPts val="0"/>
              </a:spcBef>
              <a:spcAft>
                <a:spcPts val="0"/>
              </a:spcAft>
              <a:buClr>
                <a:srgbClr val="0070C0"/>
              </a:buClr>
              <a:buFont typeface="Wingdings" panose="05000000000000000000" pitchFamily="2" charset="2"/>
              <a:buChar char="q"/>
              <a:tabLst>
                <a:tab pos="457200" algn="l"/>
              </a:tabLst>
            </a:pPr>
            <a:endParaRPr lang="en-US" sz="2400" b="1" dirty="0">
              <a:solidFill>
                <a:srgbClr val="002060"/>
              </a:solidFill>
              <a:latin typeface="Arial" panose="020B0604020202020204" pitchFamily="34" charset="0"/>
              <a:ea typeface="Times New Roman" panose="02020603050405020304" pitchFamily="18" charset="0"/>
            </a:endParaRPr>
          </a:p>
          <a:p>
            <a:pPr marL="342900" marR="95250" lvl="0" indent="-342900">
              <a:spcBef>
                <a:spcPts val="0"/>
              </a:spcBef>
              <a:spcAft>
                <a:spcPts val="0"/>
              </a:spcAft>
              <a:buClr>
                <a:srgbClr val="0070C0"/>
              </a:buClr>
              <a:buFont typeface="Wingdings" panose="05000000000000000000" pitchFamily="2" charset="2"/>
              <a:buChar char="q"/>
              <a:tabLst>
                <a:tab pos="457200" algn="l"/>
              </a:tabLst>
            </a:pPr>
            <a:r>
              <a:rPr lang="en-US" sz="2400" b="1" dirty="0">
                <a:solidFill>
                  <a:srgbClr val="002060"/>
                </a:solidFill>
                <a:latin typeface="Arial" panose="020B0604020202020204" pitchFamily="34" charset="0"/>
                <a:ea typeface="Times New Roman" panose="02020603050405020304" pitchFamily="18" charset="0"/>
              </a:rPr>
              <a:t>Start prep work now</a:t>
            </a:r>
          </a:p>
          <a:p>
            <a:pPr marL="342900" marR="95250" lvl="0" indent="-342900">
              <a:spcBef>
                <a:spcPts val="0"/>
              </a:spcBef>
              <a:spcAft>
                <a:spcPts val="0"/>
              </a:spcAft>
              <a:buClr>
                <a:srgbClr val="0070C0"/>
              </a:buClr>
              <a:buFont typeface="Wingdings" panose="05000000000000000000" pitchFamily="2" charset="2"/>
              <a:buChar char="q"/>
              <a:tabLst>
                <a:tab pos="457200" algn="l"/>
              </a:tabLst>
            </a:pPr>
            <a:endParaRPr lang="en-US" sz="2400" b="1" dirty="0">
              <a:solidFill>
                <a:srgbClr val="002060"/>
              </a:solidFill>
              <a:latin typeface="Arial" panose="020B0604020202020204" pitchFamily="34" charset="0"/>
              <a:ea typeface="Times New Roman" panose="02020603050405020304" pitchFamily="18" charset="0"/>
            </a:endParaRPr>
          </a:p>
          <a:p>
            <a:pPr marL="342900" marR="95250" lvl="0" indent="-342900">
              <a:spcBef>
                <a:spcPts val="0"/>
              </a:spcBef>
              <a:spcAft>
                <a:spcPts val="0"/>
              </a:spcAft>
              <a:buClr>
                <a:srgbClr val="0070C0"/>
              </a:buClr>
              <a:buFont typeface="Wingdings" panose="05000000000000000000" pitchFamily="2" charset="2"/>
              <a:buChar char="q"/>
              <a:tabLst>
                <a:tab pos="457200" algn="l"/>
              </a:tabLst>
            </a:pPr>
            <a:r>
              <a:rPr lang="en-US" sz="2400" b="1" dirty="0">
                <a:solidFill>
                  <a:srgbClr val="002060"/>
                </a:solidFill>
                <a:latin typeface="Arial" panose="020B0604020202020204" pitchFamily="34" charset="0"/>
                <a:ea typeface="Times New Roman" panose="02020603050405020304" pitchFamily="18" charset="0"/>
              </a:rPr>
              <a:t>Make sure you have a policy on I-9 form recordkeeping</a:t>
            </a:r>
            <a:endParaRPr lang="en-US" sz="2400" dirty="0">
              <a:solidFill>
                <a:srgbClr val="002060"/>
              </a:solidFill>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868662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4" name="Straight Connector 1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4" name="Rectangle 2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08C06D81-9A18-4FC8-AFCB-C23FF629599F}"/>
              </a:ext>
            </a:extLst>
          </p:cNvPr>
          <p:cNvSpPr/>
          <p:nvPr/>
        </p:nvSpPr>
        <p:spPr>
          <a:xfrm>
            <a:off x="2248903" y="454979"/>
            <a:ext cx="7691145" cy="523220"/>
          </a:xfrm>
          <a:prstGeom prst="rect">
            <a:avLst/>
          </a:prstGeom>
        </p:spPr>
        <p:txBody>
          <a:bodyPr wrap="square">
            <a:spAutoFit/>
          </a:bodyPr>
          <a:lstStyle/>
          <a:p>
            <a:pPr marL="114300" marR="47625" algn="ctr">
              <a:spcBef>
                <a:spcPts val="0"/>
              </a:spcBef>
              <a:spcAft>
                <a:spcPts val="0"/>
              </a:spcAft>
            </a:pPr>
            <a:r>
              <a:rPr lang="en-US" sz="2800" b="1" dirty="0">
                <a:solidFill>
                  <a:srgbClr val="C00000"/>
                </a:solidFill>
                <a:latin typeface="Arial" panose="020B0604020202020204" pitchFamily="34" charset="0"/>
                <a:ea typeface="Times New Roman" panose="02020603050405020304" pitchFamily="18" charset="0"/>
              </a:rPr>
              <a:t>Consider an Internal Audit</a:t>
            </a:r>
            <a:endParaRPr lang="en-US" sz="2800" b="1" dirty="0">
              <a:solidFill>
                <a:srgbClr val="C00000"/>
              </a:solidFill>
              <a:latin typeface="Arial" panose="020B0604020202020204" pitchFamily="34" charset="0"/>
            </a:endParaRPr>
          </a:p>
        </p:txBody>
      </p:sp>
      <p:sp>
        <p:nvSpPr>
          <p:cNvPr id="4" name="Rectangle 3">
            <a:extLst>
              <a:ext uri="{FF2B5EF4-FFF2-40B4-BE49-F238E27FC236}">
                <a16:creationId xmlns:a16="http://schemas.microsoft.com/office/drawing/2014/main" id="{1260997F-187C-4F82-A47B-AC7D4103A8F9}"/>
              </a:ext>
            </a:extLst>
          </p:cNvPr>
          <p:cNvSpPr/>
          <p:nvPr/>
        </p:nvSpPr>
        <p:spPr>
          <a:xfrm>
            <a:off x="665178" y="1433178"/>
            <a:ext cx="10615067" cy="1569660"/>
          </a:xfrm>
          <a:prstGeom prst="rect">
            <a:avLst/>
          </a:prstGeom>
        </p:spPr>
        <p:txBody>
          <a:bodyPr wrap="square">
            <a:spAutoFit/>
          </a:bodyPr>
          <a:lstStyle/>
          <a:p>
            <a:pPr marL="342900" marR="95250" lvl="0" indent="-342900">
              <a:spcBef>
                <a:spcPts val="0"/>
              </a:spcBef>
              <a:spcAft>
                <a:spcPts val="0"/>
              </a:spcAft>
              <a:buClr>
                <a:srgbClr val="0070C0"/>
              </a:buClr>
              <a:buFont typeface="Wingdings" panose="05000000000000000000" pitchFamily="2" charset="2"/>
              <a:buChar char="q"/>
              <a:tabLst>
                <a:tab pos="457200" algn="l"/>
              </a:tabLst>
            </a:pPr>
            <a:r>
              <a:rPr lang="en-US" sz="2400" b="1" dirty="0">
                <a:solidFill>
                  <a:srgbClr val="002060"/>
                </a:solidFill>
                <a:latin typeface="Arial" panose="020B0604020202020204" pitchFamily="34" charset="0"/>
                <a:ea typeface="Times New Roman" panose="02020603050405020304" pitchFamily="18" charset="0"/>
              </a:rPr>
              <a:t>Review all the rules about I-9 Forms</a:t>
            </a:r>
          </a:p>
          <a:p>
            <a:pPr marL="342900" marR="95250" lvl="0" indent="-342900">
              <a:spcBef>
                <a:spcPts val="0"/>
              </a:spcBef>
              <a:spcAft>
                <a:spcPts val="0"/>
              </a:spcAft>
              <a:buClr>
                <a:srgbClr val="0070C0"/>
              </a:buClr>
              <a:buFont typeface="Wingdings" panose="05000000000000000000" pitchFamily="2" charset="2"/>
              <a:buChar char="q"/>
              <a:tabLst>
                <a:tab pos="457200" algn="l"/>
              </a:tabLst>
            </a:pPr>
            <a:r>
              <a:rPr lang="en-US" sz="2400" b="1" dirty="0">
                <a:solidFill>
                  <a:srgbClr val="002060"/>
                </a:solidFill>
                <a:latin typeface="Arial" panose="020B0604020202020204" pitchFamily="34" charset="0"/>
                <a:ea typeface="Times New Roman" panose="02020603050405020304" pitchFamily="18" charset="0"/>
              </a:rPr>
              <a:t>Forms completed correctly or corrected</a:t>
            </a:r>
            <a:endParaRPr lang="en-US" sz="2400" b="1" i="1" dirty="0">
              <a:solidFill>
                <a:srgbClr val="002060"/>
              </a:solidFill>
              <a:latin typeface="Arial" panose="020B0604020202020204" pitchFamily="34" charset="0"/>
              <a:ea typeface="Times New Roman" panose="02020603050405020304" pitchFamily="18" charset="0"/>
            </a:endParaRPr>
          </a:p>
          <a:p>
            <a:pPr marL="342900" marR="95250" lvl="0" indent="-342900">
              <a:spcBef>
                <a:spcPts val="0"/>
              </a:spcBef>
              <a:spcAft>
                <a:spcPts val="0"/>
              </a:spcAft>
              <a:buClr>
                <a:srgbClr val="0070C0"/>
              </a:buClr>
              <a:buFont typeface="Wingdings" panose="05000000000000000000" pitchFamily="2" charset="2"/>
              <a:buChar char="q"/>
              <a:tabLst>
                <a:tab pos="457200" algn="l"/>
              </a:tabLst>
            </a:pPr>
            <a:r>
              <a:rPr lang="en-US" sz="2400" b="1" dirty="0">
                <a:solidFill>
                  <a:srgbClr val="002060"/>
                </a:solidFill>
                <a:latin typeface="Arial" panose="020B0604020202020204" pitchFamily="34" charset="0"/>
                <a:ea typeface="Times New Roman" panose="02020603050405020304" pitchFamily="18" charset="0"/>
              </a:rPr>
              <a:t>E-Verify documentation</a:t>
            </a:r>
          </a:p>
          <a:p>
            <a:pPr marL="342900" marR="95250" lvl="0" indent="-342900">
              <a:spcBef>
                <a:spcPts val="0"/>
              </a:spcBef>
              <a:spcAft>
                <a:spcPts val="0"/>
              </a:spcAft>
              <a:buClr>
                <a:srgbClr val="0070C0"/>
              </a:buClr>
              <a:buFont typeface="Wingdings" panose="05000000000000000000" pitchFamily="2" charset="2"/>
              <a:buChar char="q"/>
              <a:tabLst>
                <a:tab pos="457200" algn="l"/>
              </a:tabLst>
            </a:pPr>
            <a:r>
              <a:rPr lang="en-US" sz="2400" b="1" dirty="0">
                <a:solidFill>
                  <a:srgbClr val="002060"/>
                </a:solidFill>
                <a:latin typeface="Arial" panose="020B0604020202020204" pitchFamily="34" charset="0"/>
                <a:ea typeface="Times New Roman" panose="02020603050405020304" pitchFamily="18" charset="0"/>
              </a:rPr>
              <a:t>Fines are increasing!</a:t>
            </a:r>
            <a:endParaRPr lang="en-US" sz="2400" dirty="0">
              <a:solidFill>
                <a:srgbClr val="002060"/>
              </a:solidFill>
              <a:latin typeface="Arial" panose="020B0604020202020204" pitchFamily="34" charset="0"/>
              <a:ea typeface="Times New Roman" panose="02020603050405020304" pitchFamily="18" charset="0"/>
            </a:endParaRPr>
          </a:p>
        </p:txBody>
      </p:sp>
      <p:sp>
        <p:nvSpPr>
          <p:cNvPr id="23" name="Rectangle 22">
            <a:extLst>
              <a:ext uri="{FF2B5EF4-FFF2-40B4-BE49-F238E27FC236}">
                <a16:creationId xmlns:a16="http://schemas.microsoft.com/office/drawing/2014/main" id="{822EDF48-97DA-4751-A77E-AB713418F557}"/>
              </a:ext>
            </a:extLst>
          </p:cNvPr>
          <p:cNvSpPr/>
          <p:nvPr/>
        </p:nvSpPr>
        <p:spPr>
          <a:xfrm>
            <a:off x="2416989" y="3158193"/>
            <a:ext cx="7691145" cy="523220"/>
          </a:xfrm>
          <a:prstGeom prst="rect">
            <a:avLst/>
          </a:prstGeom>
        </p:spPr>
        <p:txBody>
          <a:bodyPr wrap="square">
            <a:spAutoFit/>
          </a:bodyPr>
          <a:lstStyle/>
          <a:p>
            <a:pPr marL="114300" marR="47625" algn="ctr">
              <a:spcBef>
                <a:spcPts val="0"/>
              </a:spcBef>
              <a:spcAft>
                <a:spcPts val="0"/>
              </a:spcAft>
            </a:pPr>
            <a:r>
              <a:rPr lang="en-US" sz="2800" b="1" dirty="0">
                <a:solidFill>
                  <a:srgbClr val="C00000"/>
                </a:solidFill>
                <a:latin typeface="Arial" panose="020B0604020202020204" pitchFamily="34" charset="0"/>
                <a:ea typeface="Times New Roman" panose="02020603050405020304" pitchFamily="18" charset="0"/>
              </a:rPr>
              <a:t>Internal Audit of What?</a:t>
            </a:r>
            <a:endParaRPr lang="en-US" sz="2800" b="1" dirty="0">
              <a:solidFill>
                <a:srgbClr val="C00000"/>
              </a:solidFill>
              <a:latin typeface="Arial" panose="020B0604020202020204" pitchFamily="34" charset="0"/>
            </a:endParaRPr>
          </a:p>
        </p:txBody>
      </p:sp>
      <p:sp>
        <p:nvSpPr>
          <p:cNvPr id="25" name="Rectangle 24">
            <a:extLst>
              <a:ext uri="{FF2B5EF4-FFF2-40B4-BE49-F238E27FC236}">
                <a16:creationId xmlns:a16="http://schemas.microsoft.com/office/drawing/2014/main" id="{82AF5DD5-1961-4BDF-A8BE-8ED7AD33A2E2}"/>
              </a:ext>
            </a:extLst>
          </p:cNvPr>
          <p:cNvSpPr/>
          <p:nvPr/>
        </p:nvSpPr>
        <p:spPr>
          <a:xfrm>
            <a:off x="697876" y="3955956"/>
            <a:ext cx="10615067" cy="1569660"/>
          </a:xfrm>
          <a:prstGeom prst="rect">
            <a:avLst/>
          </a:prstGeom>
        </p:spPr>
        <p:txBody>
          <a:bodyPr wrap="square">
            <a:spAutoFit/>
          </a:bodyPr>
          <a:lstStyle/>
          <a:p>
            <a:pPr marL="342900" marR="95250" lvl="0" indent="-342900">
              <a:spcBef>
                <a:spcPts val="0"/>
              </a:spcBef>
              <a:spcAft>
                <a:spcPts val="0"/>
              </a:spcAft>
              <a:buClr>
                <a:srgbClr val="0070C0"/>
              </a:buClr>
              <a:buFont typeface="Wingdings" panose="05000000000000000000" pitchFamily="2" charset="2"/>
              <a:buChar char="q"/>
              <a:tabLst>
                <a:tab pos="457200" algn="l"/>
              </a:tabLst>
            </a:pPr>
            <a:r>
              <a:rPr lang="en-US" sz="2400" b="1" dirty="0">
                <a:solidFill>
                  <a:srgbClr val="002060"/>
                </a:solidFill>
                <a:latin typeface="Arial" panose="020B0604020202020204" pitchFamily="34" charset="0"/>
                <a:ea typeface="Times New Roman" panose="02020603050405020304" pitchFamily="18" charset="0"/>
              </a:rPr>
              <a:t>I-9 Forms</a:t>
            </a:r>
          </a:p>
          <a:p>
            <a:pPr marL="342900" marR="95250" lvl="0" indent="-342900">
              <a:spcBef>
                <a:spcPts val="0"/>
              </a:spcBef>
              <a:spcAft>
                <a:spcPts val="0"/>
              </a:spcAft>
              <a:buClr>
                <a:srgbClr val="0070C0"/>
              </a:buClr>
              <a:buFont typeface="Wingdings" panose="05000000000000000000" pitchFamily="2" charset="2"/>
              <a:buChar char="q"/>
              <a:tabLst>
                <a:tab pos="457200" algn="l"/>
              </a:tabLst>
            </a:pPr>
            <a:r>
              <a:rPr lang="en-US" sz="2400" b="1" dirty="0">
                <a:solidFill>
                  <a:srgbClr val="002060"/>
                </a:solidFill>
                <a:latin typeface="Arial" panose="020B0604020202020204" pitchFamily="34" charset="0"/>
                <a:ea typeface="Times New Roman" panose="02020603050405020304" pitchFamily="18" charset="0"/>
              </a:rPr>
              <a:t>Applications: criminal record, salary, family identifiers</a:t>
            </a:r>
            <a:endParaRPr lang="en-US" sz="2400" b="1" i="1" dirty="0">
              <a:solidFill>
                <a:srgbClr val="002060"/>
              </a:solidFill>
              <a:latin typeface="Arial" panose="020B0604020202020204" pitchFamily="34" charset="0"/>
              <a:ea typeface="Times New Roman" panose="02020603050405020304" pitchFamily="18" charset="0"/>
            </a:endParaRPr>
          </a:p>
          <a:p>
            <a:pPr marL="342900" marR="95250" lvl="0" indent="-342900">
              <a:spcBef>
                <a:spcPts val="0"/>
              </a:spcBef>
              <a:spcAft>
                <a:spcPts val="0"/>
              </a:spcAft>
              <a:buClr>
                <a:srgbClr val="0070C0"/>
              </a:buClr>
              <a:buFont typeface="Wingdings" panose="05000000000000000000" pitchFamily="2" charset="2"/>
              <a:buChar char="q"/>
              <a:tabLst>
                <a:tab pos="457200" algn="l"/>
              </a:tabLst>
            </a:pPr>
            <a:r>
              <a:rPr lang="en-US" sz="2400" b="1" dirty="0">
                <a:solidFill>
                  <a:srgbClr val="002060"/>
                </a:solidFill>
                <a:latin typeface="Arial" panose="020B0604020202020204" pitchFamily="34" charset="0"/>
                <a:ea typeface="Times New Roman" panose="02020603050405020304" pitchFamily="18" charset="0"/>
              </a:rPr>
              <a:t>Confidential / encrypted files and records</a:t>
            </a:r>
          </a:p>
          <a:p>
            <a:pPr marL="342900" marR="95250" lvl="0" indent="-342900">
              <a:spcBef>
                <a:spcPts val="0"/>
              </a:spcBef>
              <a:spcAft>
                <a:spcPts val="0"/>
              </a:spcAft>
              <a:buClr>
                <a:srgbClr val="0070C0"/>
              </a:buClr>
              <a:buFont typeface="Wingdings" panose="05000000000000000000" pitchFamily="2" charset="2"/>
              <a:buChar char="q"/>
              <a:tabLst>
                <a:tab pos="457200" algn="l"/>
              </a:tabLst>
            </a:pPr>
            <a:r>
              <a:rPr lang="en-US" sz="2400" b="1" dirty="0">
                <a:solidFill>
                  <a:srgbClr val="002060"/>
                </a:solidFill>
                <a:latin typeface="Arial" panose="020B0604020202020204" pitchFamily="34" charset="0"/>
                <a:ea typeface="Times New Roman" panose="02020603050405020304" pitchFamily="18" charset="0"/>
              </a:rPr>
              <a:t>Separate files for medical, etc.</a:t>
            </a:r>
            <a:endParaRPr lang="en-US" sz="2400" dirty="0">
              <a:solidFill>
                <a:srgbClr val="002060"/>
              </a:solidFill>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852316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5"/>
                                        </p:tgtEl>
                                        <p:attrNameLst>
                                          <p:attrName>style.visibility</p:attrName>
                                        </p:attrNameLst>
                                      </p:cBhvr>
                                      <p:to>
                                        <p:strVal val="visible"/>
                                      </p:to>
                                    </p:set>
                                    <p:animEffect transition="in" filter="fade">
                                      <p:cBhvr>
                                        <p:cTn id="14" dur="1000"/>
                                        <p:tgtEl>
                                          <p:spTgt spid="25"/>
                                        </p:tgtEl>
                                      </p:cBhvr>
                                    </p:animEffect>
                                    <p:anim calcmode="lin" valueType="num">
                                      <p:cBhvr>
                                        <p:cTn id="15" dur="1000" fill="hold"/>
                                        <p:tgtEl>
                                          <p:spTgt spid="25"/>
                                        </p:tgtEl>
                                        <p:attrNameLst>
                                          <p:attrName>ppt_x</p:attrName>
                                        </p:attrNameLst>
                                      </p:cBhvr>
                                      <p:tavLst>
                                        <p:tav tm="0">
                                          <p:val>
                                            <p:strVal val="#ppt_x"/>
                                          </p:val>
                                        </p:tav>
                                        <p:tav tm="100000">
                                          <p:val>
                                            <p:strVal val="#ppt_x"/>
                                          </p:val>
                                        </p:tav>
                                      </p:tavLst>
                                    </p:anim>
                                    <p:anim calcmode="lin" valueType="num">
                                      <p:cBhvr>
                                        <p:cTn id="16"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543E00-1710-40EC-89BA-D597AEDF39E0}"/>
              </a:ext>
            </a:extLst>
          </p:cNvPr>
          <p:cNvSpPr txBox="1"/>
          <p:nvPr/>
        </p:nvSpPr>
        <p:spPr>
          <a:xfrm>
            <a:off x="856527" y="1122744"/>
            <a:ext cx="8993529" cy="4893647"/>
          </a:xfrm>
          <a:prstGeom prst="rect">
            <a:avLst/>
          </a:prstGeom>
          <a:noFill/>
        </p:spPr>
        <p:txBody>
          <a:bodyPr wrap="square" rtlCol="0">
            <a:spAutoFit/>
          </a:bodyPr>
          <a:lstStyle/>
          <a:p>
            <a:pPr algn="ctr"/>
            <a:r>
              <a:rPr lang="en-US" sz="3600" b="1" dirty="0">
                <a:solidFill>
                  <a:srgbClr val="C00000"/>
                </a:solidFill>
              </a:rPr>
              <a:t>Keep Your Records</a:t>
            </a:r>
          </a:p>
          <a:p>
            <a:pPr marL="571500" indent="-571500">
              <a:buFont typeface="Wingdings" panose="05000000000000000000" pitchFamily="2" charset="2"/>
              <a:buChar char="Ø"/>
            </a:pPr>
            <a:endParaRPr lang="en-US" sz="2400" b="1" dirty="0">
              <a:solidFill>
                <a:srgbClr val="C00000"/>
              </a:solidFill>
            </a:endParaRPr>
          </a:p>
          <a:p>
            <a:pPr marL="571500" indent="-571500">
              <a:buFont typeface="Wingdings" panose="05000000000000000000" pitchFamily="2" charset="2"/>
              <a:buChar char="Ø"/>
            </a:pPr>
            <a:r>
              <a:rPr lang="en-US" sz="2400" b="1" dirty="0">
                <a:solidFill>
                  <a:srgbClr val="002060"/>
                </a:solidFill>
              </a:rPr>
              <a:t>Keep reports!!</a:t>
            </a:r>
          </a:p>
          <a:p>
            <a:pPr marL="1028700" lvl="1" indent="-571500">
              <a:buFont typeface="Wingdings" panose="05000000000000000000" pitchFamily="2" charset="2"/>
              <a:buChar char="Ø"/>
            </a:pPr>
            <a:r>
              <a:rPr lang="en-US" sz="2400" b="1" dirty="0">
                <a:solidFill>
                  <a:srgbClr val="002060"/>
                </a:solidFill>
              </a:rPr>
              <a:t>Use to show your efforts and proactive compliance efforts</a:t>
            </a:r>
          </a:p>
          <a:p>
            <a:pPr marL="1028700" lvl="1" indent="-571500">
              <a:buFont typeface="Wingdings" panose="05000000000000000000" pitchFamily="2" charset="2"/>
              <a:buChar char="Ø"/>
            </a:pPr>
            <a:r>
              <a:rPr lang="en-US" sz="2400" b="1" dirty="0">
                <a:solidFill>
                  <a:srgbClr val="002060"/>
                </a:solidFill>
              </a:rPr>
              <a:t>Copies of training materials and sign-in sheets!!!!</a:t>
            </a:r>
          </a:p>
          <a:p>
            <a:pPr lvl="1"/>
            <a:endParaRPr lang="en-US" sz="2400" b="1" dirty="0">
              <a:solidFill>
                <a:srgbClr val="002060"/>
              </a:solidFill>
            </a:endParaRPr>
          </a:p>
          <a:p>
            <a:pPr marL="1028700" lvl="1" indent="-571500">
              <a:buFont typeface="Wingdings" panose="05000000000000000000" pitchFamily="2" charset="2"/>
              <a:buChar char="Ø"/>
            </a:pPr>
            <a:r>
              <a:rPr lang="en-US" sz="2400" b="1" dirty="0">
                <a:solidFill>
                  <a:srgbClr val="002060"/>
                </a:solidFill>
              </a:rPr>
              <a:t>Use to correct problems and hopefully reduce monetary exposure from ICE and agencies</a:t>
            </a:r>
          </a:p>
          <a:p>
            <a:endParaRPr lang="en-US" sz="2400" b="1" dirty="0">
              <a:solidFill>
                <a:srgbClr val="002060"/>
              </a:solidFill>
            </a:endParaRPr>
          </a:p>
          <a:p>
            <a:pPr marL="571500" indent="-571500">
              <a:buFont typeface="Wingdings" panose="05000000000000000000" pitchFamily="2" charset="2"/>
              <a:buChar char="Ø"/>
            </a:pPr>
            <a:r>
              <a:rPr lang="en-US" sz="2400" b="1" dirty="0">
                <a:solidFill>
                  <a:srgbClr val="002060"/>
                </a:solidFill>
              </a:rPr>
              <a:t>BE PROACTIVE!!!!</a:t>
            </a:r>
          </a:p>
          <a:p>
            <a:endParaRPr lang="en-US" dirty="0"/>
          </a:p>
          <a:p>
            <a:endParaRPr lang="en-US" dirty="0"/>
          </a:p>
        </p:txBody>
      </p:sp>
    </p:spTree>
    <p:extLst>
      <p:ext uri="{BB962C8B-B14F-4D97-AF65-F5344CB8AC3E}">
        <p14:creationId xmlns:p14="http://schemas.microsoft.com/office/powerpoint/2010/main" val="3323208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543E00-1710-40EC-89BA-D597AEDF39E0}"/>
              </a:ext>
            </a:extLst>
          </p:cNvPr>
          <p:cNvSpPr txBox="1"/>
          <p:nvPr/>
        </p:nvSpPr>
        <p:spPr>
          <a:xfrm>
            <a:off x="670997" y="612844"/>
            <a:ext cx="8993529" cy="5632311"/>
          </a:xfrm>
          <a:prstGeom prst="rect">
            <a:avLst/>
          </a:prstGeom>
          <a:noFill/>
        </p:spPr>
        <p:txBody>
          <a:bodyPr wrap="square" rtlCol="0">
            <a:spAutoFit/>
          </a:bodyPr>
          <a:lstStyle/>
          <a:p>
            <a:pPr algn="ctr"/>
            <a:r>
              <a:rPr lang="en-US" sz="3600" b="1" dirty="0">
                <a:solidFill>
                  <a:srgbClr val="C00000"/>
                </a:solidFill>
              </a:rPr>
              <a:t>Disability Issues / Concerns</a:t>
            </a:r>
          </a:p>
          <a:p>
            <a:pPr marL="571500" indent="-571500">
              <a:buFont typeface="Wingdings" panose="05000000000000000000" pitchFamily="2" charset="2"/>
              <a:buChar char="Ø"/>
            </a:pPr>
            <a:endParaRPr lang="en-US" sz="2400" b="1" dirty="0">
              <a:solidFill>
                <a:srgbClr val="C00000"/>
              </a:solidFill>
            </a:endParaRPr>
          </a:p>
          <a:p>
            <a:pPr marL="571500" indent="-571500">
              <a:buFont typeface="Wingdings" panose="05000000000000000000" pitchFamily="2" charset="2"/>
              <a:buChar char="Ø"/>
            </a:pPr>
            <a:r>
              <a:rPr lang="en-US" sz="2400" b="1" dirty="0">
                <a:solidFill>
                  <a:srgbClr val="002060"/>
                </a:solidFill>
              </a:rPr>
              <a:t>Policy on reasonable accommodations</a:t>
            </a:r>
          </a:p>
          <a:p>
            <a:pPr marL="571500" indent="-571500">
              <a:buFont typeface="Wingdings" panose="05000000000000000000" pitchFamily="2" charset="2"/>
              <a:buChar char="Ø"/>
            </a:pPr>
            <a:r>
              <a:rPr lang="en-US" sz="2400" b="1" dirty="0">
                <a:solidFill>
                  <a:srgbClr val="002060"/>
                </a:solidFill>
              </a:rPr>
              <a:t>Do employees know how to request?</a:t>
            </a:r>
          </a:p>
          <a:p>
            <a:pPr marL="1028700" lvl="1" indent="-571500">
              <a:buFont typeface="Wingdings" panose="05000000000000000000" pitchFamily="2" charset="2"/>
              <a:buChar char="Ø"/>
            </a:pPr>
            <a:r>
              <a:rPr lang="en-US" sz="2400" b="1" dirty="0">
                <a:solidFill>
                  <a:srgbClr val="002060"/>
                </a:solidFill>
              </a:rPr>
              <a:t>“If you should need a reasonable accommodation, notify ____________” on the bottom of letters</a:t>
            </a:r>
          </a:p>
          <a:p>
            <a:pPr marL="571500" indent="-571500">
              <a:buFont typeface="Wingdings" panose="05000000000000000000" pitchFamily="2" charset="2"/>
              <a:buChar char="Ø"/>
            </a:pPr>
            <a:r>
              <a:rPr lang="en-US" sz="2400" b="1" dirty="0">
                <a:solidFill>
                  <a:srgbClr val="002060"/>
                </a:solidFill>
              </a:rPr>
              <a:t>Forms? Records? Consistency?</a:t>
            </a:r>
          </a:p>
          <a:p>
            <a:pPr marL="571500" indent="-571500">
              <a:buFont typeface="Wingdings" panose="05000000000000000000" pitchFamily="2" charset="2"/>
              <a:buChar char="Ø"/>
            </a:pPr>
            <a:r>
              <a:rPr lang="en-US" sz="2400" b="1" dirty="0">
                <a:solidFill>
                  <a:srgbClr val="002060"/>
                </a:solidFill>
              </a:rPr>
              <a:t>Results?</a:t>
            </a:r>
          </a:p>
          <a:p>
            <a:pPr marL="571500" indent="-571500">
              <a:buFont typeface="Wingdings" panose="05000000000000000000" pitchFamily="2" charset="2"/>
              <a:buChar char="Ø"/>
            </a:pPr>
            <a:r>
              <a:rPr lang="en-US" sz="2400" b="1" dirty="0">
                <a:solidFill>
                  <a:srgbClr val="002060"/>
                </a:solidFill>
              </a:rPr>
              <a:t>Time is of the essence</a:t>
            </a:r>
          </a:p>
          <a:p>
            <a:pPr marL="571500" indent="-571500">
              <a:buFont typeface="Wingdings" panose="05000000000000000000" pitchFamily="2" charset="2"/>
              <a:buChar char="Ø"/>
            </a:pPr>
            <a:r>
              <a:rPr lang="en-US" sz="2400" b="1" dirty="0">
                <a:solidFill>
                  <a:srgbClr val="002060"/>
                </a:solidFill>
              </a:rPr>
              <a:t>One person making determinations</a:t>
            </a:r>
          </a:p>
          <a:p>
            <a:pPr marL="571500" indent="-571500">
              <a:buFont typeface="Wingdings" panose="05000000000000000000" pitchFamily="2" charset="2"/>
              <a:buChar char="Ø"/>
            </a:pPr>
            <a:r>
              <a:rPr lang="en-US" sz="2400" b="1" dirty="0">
                <a:solidFill>
                  <a:srgbClr val="002060"/>
                </a:solidFill>
              </a:rPr>
              <a:t>Any agency can do a 504 audit – DOJ, EEOC, etc.</a:t>
            </a:r>
          </a:p>
          <a:p>
            <a:pPr marL="571500" indent="-571500">
              <a:buFont typeface="Wingdings" panose="05000000000000000000" pitchFamily="2" charset="2"/>
              <a:buChar char="Ø"/>
            </a:pPr>
            <a:r>
              <a:rPr lang="en-US" sz="2400" b="1" dirty="0">
                <a:solidFill>
                  <a:srgbClr val="002060"/>
                </a:solidFill>
              </a:rPr>
              <a:t>Fix what isn’t done correctly</a:t>
            </a:r>
          </a:p>
          <a:p>
            <a:pPr marL="571500" indent="-571500">
              <a:buFont typeface="Wingdings" panose="05000000000000000000" pitchFamily="2" charset="2"/>
              <a:buChar char="Ø"/>
            </a:pPr>
            <a:endParaRPr lang="en-US" sz="2400" b="1" dirty="0">
              <a:solidFill>
                <a:srgbClr val="002060"/>
              </a:solidFill>
            </a:endParaRPr>
          </a:p>
          <a:p>
            <a:endParaRPr lang="en-US" dirty="0"/>
          </a:p>
          <a:p>
            <a:endParaRPr lang="en-US" dirty="0"/>
          </a:p>
        </p:txBody>
      </p:sp>
    </p:spTree>
    <p:extLst>
      <p:ext uri="{BB962C8B-B14F-4D97-AF65-F5344CB8AC3E}">
        <p14:creationId xmlns:p14="http://schemas.microsoft.com/office/powerpoint/2010/main" val="125798989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428</TotalTime>
  <Words>676</Words>
  <Application>Microsoft Office PowerPoint</Application>
  <PresentationFormat>Widescreen</PresentationFormat>
  <Paragraphs>143</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Trebuchet MS</vt:lpstr>
      <vt:lpstr>Wingdings</vt:lpstr>
      <vt:lpstr>Wingdings 3</vt:lpstr>
      <vt:lpstr>Facet</vt:lpstr>
      <vt:lpstr>Human Resources Management Audits From Agencies</vt:lpstr>
      <vt:lpstr>           Disclaimer        Disclaimer</vt:lpstr>
      <vt:lpstr>Who Can Schedule an Audit and  For What Reason?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OSHA JURISDICTION</dc:title>
  <dc:creator>donnag</dc:creator>
  <cp:lastModifiedBy>Donna Gabel</cp:lastModifiedBy>
  <cp:revision>26</cp:revision>
  <dcterms:created xsi:type="dcterms:W3CDTF">2020-02-15T14:35:14Z</dcterms:created>
  <dcterms:modified xsi:type="dcterms:W3CDTF">2020-02-24T02:21:23Z</dcterms:modified>
</cp:coreProperties>
</file>